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ppt/tags/tag21.xml" ContentType="application/vnd.openxmlformats-officedocument.presentationml.tags+xml"/>
  <Override PartName="/ppt/notesSlides/notesSlide20.xml" ContentType="application/vnd.openxmlformats-officedocument.presentationml.notesSlide+xml"/>
  <Override PartName="/ppt/tags/tag22.xml" ContentType="application/vnd.openxmlformats-officedocument.presentationml.tags+xml"/>
  <Override PartName="/ppt/notesSlides/notesSlide21.xml" ContentType="application/vnd.openxmlformats-officedocument.presentationml.notesSlide+xml"/>
  <Override PartName="/ppt/tags/tag23.xml" ContentType="application/vnd.openxmlformats-officedocument.presentationml.tags+xml"/>
  <Override PartName="/ppt/notesSlides/notesSlide22.xml" ContentType="application/vnd.openxmlformats-officedocument.presentationml.notesSlide+xml"/>
  <Override PartName="/ppt/tags/tag24.xml" ContentType="application/vnd.openxmlformats-officedocument.presentationml.tags+xml"/>
  <Override PartName="/ppt/notesSlides/notesSlide23.xml" ContentType="application/vnd.openxmlformats-officedocument.presentationml.notesSlide+xml"/>
  <Override PartName="/ppt/tags/tag25.xml" ContentType="application/vnd.openxmlformats-officedocument.presentationml.tags+xml"/>
  <Override PartName="/ppt/notesSlides/notesSlide24.xml" ContentType="application/vnd.openxmlformats-officedocument.presentationml.notesSlide+xml"/>
  <Override PartName="/ppt/tags/tag26.xml" ContentType="application/vnd.openxmlformats-officedocument.presentationml.tags+xml"/>
  <Override PartName="/ppt/notesSlides/notesSlide25.xml" ContentType="application/vnd.openxmlformats-officedocument.presentationml.notesSlide+xml"/>
  <Override PartName="/ppt/tags/tag27.xml" ContentType="application/vnd.openxmlformats-officedocument.presentationml.tags+xml"/>
  <Override PartName="/ppt/notesSlides/notesSlide26.xml" ContentType="application/vnd.openxmlformats-officedocument.presentationml.notesSlide+xml"/>
  <Override PartName="/ppt/tags/tag28.xml" ContentType="application/vnd.openxmlformats-officedocument.presentationml.tags+xml"/>
  <Override PartName="/ppt/notesSlides/notesSlide27.xml" ContentType="application/vnd.openxmlformats-officedocument.presentationml.notesSlide+xml"/>
  <Override PartName="/ppt/tags/tag29.xml" ContentType="application/vnd.openxmlformats-officedocument.presentationml.tags+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2"/>
  </p:notesMasterIdLst>
  <p:sldIdLst>
    <p:sldId id="317" r:id="rId2"/>
    <p:sldId id="286" r:id="rId3"/>
    <p:sldId id="315" r:id="rId4"/>
    <p:sldId id="287" r:id="rId5"/>
    <p:sldId id="288" r:id="rId6"/>
    <p:sldId id="292" r:id="rId7"/>
    <p:sldId id="293" r:id="rId8"/>
    <p:sldId id="294" r:id="rId9"/>
    <p:sldId id="295" r:id="rId10"/>
    <p:sldId id="296" r:id="rId11"/>
    <p:sldId id="297" r:id="rId12"/>
    <p:sldId id="298" r:id="rId13"/>
    <p:sldId id="299" r:id="rId14"/>
    <p:sldId id="318" r:id="rId15"/>
    <p:sldId id="300" r:id="rId16"/>
    <p:sldId id="302" r:id="rId17"/>
    <p:sldId id="301" r:id="rId18"/>
    <p:sldId id="303" r:id="rId19"/>
    <p:sldId id="304" r:id="rId20"/>
    <p:sldId id="305" r:id="rId21"/>
    <p:sldId id="306" r:id="rId22"/>
    <p:sldId id="307" r:id="rId23"/>
    <p:sldId id="308" r:id="rId24"/>
    <p:sldId id="309" r:id="rId25"/>
    <p:sldId id="310" r:id="rId26"/>
    <p:sldId id="291" r:id="rId27"/>
    <p:sldId id="311" r:id="rId28"/>
    <p:sldId id="316" r:id="rId29"/>
    <p:sldId id="314" r:id="rId30"/>
    <p:sldId id="312"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54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85239" autoAdjust="0"/>
  </p:normalViewPr>
  <p:slideViewPr>
    <p:cSldViewPr snapToGrid="0">
      <p:cViewPr varScale="1">
        <p:scale>
          <a:sx n="74" d="100"/>
          <a:sy n="74" d="100"/>
        </p:scale>
        <p:origin x="705"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FFB7C9-C4DD-47DC-A0B5-C5682995151A}" type="datetimeFigureOut">
              <a:rPr lang="zh-CN" altLang="en-US" smtClean="0"/>
              <a:t>2023/7/25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0977AA-3E6B-4F3B-A1E5-702D6BF47BB6}" type="slidenum">
              <a:rPr lang="zh-CN" altLang="en-US" smtClean="0"/>
              <a:t>‹#›</a:t>
            </a:fld>
            <a:endParaRPr lang="zh-CN" altLang="en-US"/>
          </a:p>
        </p:txBody>
      </p:sp>
    </p:spTree>
    <p:extLst>
      <p:ext uri="{BB962C8B-B14F-4D97-AF65-F5344CB8AC3E}">
        <p14:creationId xmlns:p14="http://schemas.microsoft.com/office/powerpoint/2010/main" val="2372007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85D4C6F-A8A4-4722-815C-B435BCC746D3}" type="slidenum">
              <a:rPr lang="zh-CN" altLang="en-US" smtClean="0"/>
              <a:t>1</a:t>
            </a:fld>
            <a:endParaRPr lang="zh-CN" altLang="en-US"/>
          </a:p>
        </p:txBody>
      </p:sp>
    </p:spTree>
    <p:extLst>
      <p:ext uri="{BB962C8B-B14F-4D97-AF65-F5344CB8AC3E}">
        <p14:creationId xmlns:p14="http://schemas.microsoft.com/office/powerpoint/2010/main" val="2839176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10</a:t>
            </a:fld>
            <a:endParaRPr lang="zh-CN" altLang="en-US"/>
          </a:p>
        </p:txBody>
      </p:sp>
    </p:spTree>
    <p:extLst>
      <p:ext uri="{BB962C8B-B14F-4D97-AF65-F5344CB8AC3E}">
        <p14:creationId xmlns:p14="http://schemas.microsoft.com/office/powerpoint/2010/main" val="1860644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11</a:t>
            </a:fld>
            <a:endParaRPr lang="zh-CN" altLang="en-US"/>
          </a:p>
        </p:txBody>
      </p:sp>
    </p:spTree>
    <p:extLst>
      <p:ext uri="{BB962C8B-B14F-4D97-AF65-F5344CB8AC3E}">
        <p14:creationId xmlns:p14="http://schemas.microsoft.com/office/powerpoint/2010/main" val="3802556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12</a:t>
            </a:fld>
            <a:endParaRPr lang="zh-CN" altLang="en-US"/>
          </a:p>
        </p:txBody>
      </p:sp>
    </p:spTree>
    <p:extLst>
      <p:ext uri="{BB962C8B-B14F-4D97-AF65-F5344CB8AC3E}">
        <p14:creationId xmlns:p14="http://schemas.microsoft.com/office/powerpoint/2010/main" val="7850638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13</a:t>
            </a:fld>
            <a:endParaRPr lang="zh-CN" altLang="en-US"/>
          </a:p>
        </p:txBody>
      </p:sp>
    </p:spTree>
    <p:extLst>
      <p:ext uri="{BB962C8B-B14F-4D97-AF65-F5344CB8AC3E}">
        <p14:creationId xmlns:p14="http://schemas.microsoft.com/office/powerpoint/2010/main" val="3221979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14</a:t>
            </a:fld>
            <a:endParaRPr lang="zh-CN" altLang="en-US"/>
          </a:p>
        </p:txBody>
      </p:sp>
    </p:spTree>
    <p:extLst>
      <p:ext uri="{BB962C8B-B14F-4D97-AF65-F5344CB8AC3E}">
        <p14:creationId xmlns:p14="http://schemas.microsoft.com/office/powerpoint/2010/main" val="26778700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15</a:t>
            </a:fld>
            <a:endParaRPr lang="zh-CN" altLang="en-US"/>
          </a:p>
        </p:txBody>
      </p:sp>
    </p:spTree>
    <p:extLst>
      <p:ext uri="{BB962C8B-B14F-4D97-AF65-F5344CB8AC3E}">
        <p14:creationId xmlns:p14="http://schemas.microsoft.com/office/powerpoint/2010/main" val="36933602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16</a:t>
            </a:fld>
            <a:endParaRPr lang="zh-CN" altLang="en-US"/>
          </a:p>
        </p:txBody>
      </p:sp>
    </p:spTree>
    <p:extLst>
      <p:ext uri="{BB962C8B-B14F-4D97-AF65-F5344CB8AC3E}">
        <p14:creationId xmlns:p14="http://schemas.microsoft.com/office/powerpoint/2010/main" val="37334024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17</a:t>
            </a:fld>
            <a:endParaRPr lang="zh-CN" altLang="en-US"/>
          </a:p>
        </p:txBody>
      </p:sp>
    </p:spTree>
    <p:extLst>
      <p:ext uri="{BB962C8B-B14F-4D97-AF65-F5344CB8AC3E}">
        <p14:creationId xmlns:p14="http://schemas.microsoft.com/office/powerpoint/2010/main" val="42078995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18</a:t>
            </a:fld>
            <a:endParaRPr lang="zh-CN" altLang="en-US"/>
          </a:p>
        </p:txBody>
      </p:sp>
    </p:spTree>
    <p:extLst>
      <p:ext uri="{BB962C8B-B14F-4D97-AF65-F5344CB8AC3E}">
        <p14:creationId xmlns:p14="http://schemas.microsoft.com/office/powerpoint/2010/main" val="14376654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19</a:t>
            </a:fld>
            <a:endParaRPr lang="zh-CN" altLang="en-US"/>
          </a:p>
        </p:txBody>
      </p:sp>
    </p:spTree>
    <p:extLst>
      <p:ext uri="{BB962C8B-B14F-4D97-AF65-F5344CB8AC3E}">
        <p14:creationId xmlns:p14="http://schemas.microsoft.com/office/powerpoint/2010/main" val="11710976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a:t>
            </a:fld>
            <a:endParaRPr lang="zh-CN" altLang="en-US"/>
          </a:p>
        </p:txBody>
      </p:sp>
    </p:spTree>
    <p:extLst>
      <p:ext uri="{BB962C8B-B14F-4D97-AF65-F5344CB8AC3E}">
        <p14:creationId xmlns:p14="http://schemas.microsoft.com/office/powerpoint/2010/main" val="18867986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20</a:t>
            </a:fld>
            <a:endParaRPr lang="zh-CN" altLang="en-US"/>
          </a:p>
        </p:txBody>
      </p:sp>
    </p:spTree>
    <p:extLst>
      <p:ext uri="{BB962C8B-B14F-4D97-AF65-F5344CB8AC3E}">
        <p14:creationId xmlns:p14="http://schemas.microsoft.com/office/powerpoint/2010/main" val="33264989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21</a:t>
            </a:fld>
            <a:endParaRPr lang="zh-CN" altLang="en-US"/>
          </a:p>
        </p:txBody>
      </p:sp>
    </p:spTree>
    <p:extLst>
      <p:ext uri="{BB962C8B-B14F-4D97-AF65-F5344CB8AC3E}">
        <p14:creationId xmlns:p14="http://schemas.microsoft.com/office/powerpoint/2010/main" val="29235703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22</a:t>
            </a:fld>
            <a:endParaRPr lang="zh-CN" altLang="en-US"/>
          </a:p>
        </p:txBody>
      </p:sp>
    </p:spTree>
    <p:extLst>
      <p:ext uri="{BB962C8B-B14F-4D97-AF65-F5344CB8AC3E}">
        <p14:creationId xmlns:p14="http://schemas.microsoft.com/office/powerpoint/2010/main" val="6072092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23</a:t>
            </a:fld>
            <a:endParaRPr lang="zh-CN" altLang="en-US"/>
          </a:p>
        </p:txBody>
      </p:sp>
    </p:spTree>
    <p:extLst>
      <p:ext uri="{BB962C8B-B14F-4D97-AF65-F5344CB8AC3E}">
        <p14:creationId xmlns:p14="http://schemas.microsoft.com/office/powerpoint/2010/main" val="25365431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24</a:t>
            </a:fld>
            <a:endParaRPr lang="zh-CN" altLang="en-US"/>
          </a:p>
        </p:txBody>
      </p:sp>
    </p:spTree>
    <p:extLst>
      <p:ext uri="{BB962C8B-B14F-4D97-AF65-F5344CB8AC3E}">
        <p14:creationId xmlns:p14="http://schemas.microsoft.com/office/powerpoint/2010/main" val="341276487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25</a:t>
            </a:fld>
            <a:endParaRPr lang="zh-CN" altLang="en-US"/>
          </a:p>
        </p:txBody>
      </p:sp>
    </p:spTree>
    <p:extLst>
      <p:ext uri="{BB962C8B-B14F-4D97-AF65-F5344CB8AC3E}">
        <p14:creationId xmlns:p14="http://schemas.microsoft.com/office/powerpoint/2010/main" val="3780040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26</a:t>
            </a:fld>
            <a:endParaRPr lang="zh-CN" altLang="en-US"/>
          </a:p>
        </p:txBody>
      </p:sp>
    </p:spTree>
    <p:extLst>
      <p:ext uri="{BB962C8B-B14F-4D97-AF65-F5344CB8AC3E}">
        <p14:creationId xmlns:p14="http://schemas.microsoft.com/office/powerpoint/2010/main" val="36760683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27</a:t>
            </a:fld>
            <a:endParaRPr lang="zh-CN" altLang="en-US"/>
          </a:p>
        </p:txBody>
      </p:sp>
    </p:spTree>
    <p:extLst>
      <p:ext uri="{BB962C8B-B14F-4D97-AF65-F5344CB8AC3E}">
        <p14:creationId xmlns:p14="http://schemas.microsoft.com/office/powerpoint/2010/main" val="184249602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28</a:t>
            </a:fld>
            <a:endParaRPr lang="zh-CN" altLang="en-US"/>
          </a:p>
        </p:txBody>
      </p:sp>
    </p:spTree>
    <p:extLst>
      <p:ext uri="{BB962C8B-B14F-4D97-AF65-F5344CB8AC3E}">
        <p14:creationId xmlns:p14="http://schemas.microsoft.com/office/powerpoint/2010/main" val="368791191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29</a:t>
            </a:fld>
            <a:endParaRPr lang="zh-CN" altLang="en-US"/>
          </a:p>
        </p:txBody>
      </p:sp>
    </p:spTree>
    <p:extLst>
      <p:ext uri="{BB962C8B-B14F-4D97-AF65-F5344CB8AC3E}">
        <p14:creationId xmlns:p14="http://schemas.microsoft.com/office/powerpoint/2010/main" val="42295590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3</a:t>
            </a:fld>
            <a:endParaRPr lang="zh-CN" altLang="en-US"/>
          </a:p>
        </p:txBody>
      </p:sp>
    </p:spTree>
    <p:extLst>
      <p:ext uri="{BB962C8B-B14F-4D97-AF65-F5344CB8AC3E}">
        <p14:creationId xmlns:p14="http://schemas.microsoft.com/office/powerpoint/2010/main" val="7974760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85D4C6F-A8A4-4722-815C-B435BCC746D3}" type="slidenum">
              <a:rPr lang="zh-CN" altLang="en-US" smtClean="0"/>
              <a:t>30</a:t>
            </a:fld>
            <a:endParaRPr lang="zh-CN" altLang="en-US"/>
          </a:p>
        </p:txBody>
      </p:sp>
    </p:spTree>
    <p:extLst>
      <p:ext uri="{BB962C8B-B14F-4D97-AF65-F5344CB8AC3E}">
        <p14:creationId xmlns:p14="http://schemas.microsoft.com/office/powerpoint/2010/main" val="41016326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4</a:t>
            </a:fld>
            <a:endParaRPr lang="zh-CN" altLang="en-US"/>
          </a:p>
        </p:txBody>
      </p:sp>
    </p:spTree>
    <p:extLst>
      <p:ext uri="{BB962C8B-B14F-4D97-AF65-F5344CB8AC3E}">
        <p14:creationId xmlns:p14="http://schemas.microsoft.com/office/powerpoint/2010/main" val="2328666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5</a:t>
            </a:fld>
            <a:endParaRPr lang="zh-CN" altLang="en-US"/>
          </a:p>
        </p:txBody>
      </p:sp>
    </p:spTree>
    <p:extLst>
      <p:ext uri="{BB962C8B-B14F-4D97-AF65-F5344CB8AC3E}">
        <p14:creationId xmlns:p14="http://schemas.microsoft.com/office/powerpoint/2010/main" val="252638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6</a:t>
            </a:fld>
            <a:endParaRPr lang="zh-CN" altLang="en-US"/>
          </a:p>
        </p:txBody>
      </p:sp>
    </p:spTree>
    <p:extLst>
      <p:ext uri="{BB962C8B-B14F-4D97-AF65-F5344CB8AC3E}">
        <p14:creationId xmlns:p14="http://schemas.microsoft.com/office/powerpoint/2010/main" val="3223070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7</a:t>
            </a:fld>
            <a:endParaRPr lang="zh-CN" altLang="en-US"/>
          </a:p>
        </p:txBody>
      </p:sp>
    </p:spTree>
    <p:extLst>
      <p:ext uri="{BB962C8B-B14F-4D97-AF65-F5344CB8AC3E}">
        <p14:creationId xmlns:p14="http://schemas.microsoft.com/office/powerpoint/2010/main" val="4115615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8</a:t>
            </a:fld>
            <a:endParaRPr lang="zh-CN" altLang="en-US"/>
          </a:p>
        </p:txBody>
      </p:sp>
    </p:spTree>
    <p:extLst>
      <p:ext uri="{BB962C8B-B14F-4D97-AF65-F5344CB8AC3E}">
        <p14:creationId xmlns:p14="http://schemas.microsoft.com/office/powerpoint/2010/main" val="1622263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9</a:t>
            </a:fld>
            <a:endParaRPr lang="zh-CN" altLang="en-US"/>
          </a:p>
        </p:txBody>
      </p:sp>
    </p:spTree>
    <p:extLst>
      <p:ext uri="{BB962C8B-B14F-4D97-AF65-F5344CB8AC3E}">
        <p14:creationId xmlns:p14="http://schemas.microsoft.com/office/powerpoint/2010/main" val="2385782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6BC70A-1C3D-43C4-A230-F02A2E333F4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3D87D5F-3C43-41A0-8850-D83584D2C5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DB009D9-CDDC-4BEA-8A64-C7DB8620CE93}"/>
              </a:ext>
            </a:extLst>
          </p:cNvPr>
          <p:cNvSpPr>
            <a:spLocks noGrp="1"/>
          </p:cNvSpPr>
          <p:nvPr>
            <p:ph type="dt" sz="half" idx="10"/>
          </p:nvPr>
        </p:nvSpPr>
        <p:spPr/>
        <p:txBody>
          <a:bodyPr/>
          <a:lstStyle/>
          <a:p>
            <a:fld id="{8D6D64AF-1FCC-470A-B6A1-CC7E52F05669}" type="datetime1">
              <a:rPr lang="zh-CN" altLang="en-US" smtClean="0"/>
              <a:t>2023/7/25</a:t>
            </a:fld>
            <a:endParaRPr lang="zh-CN" altLang="en-US"/>
          </a:p>
        </p:txBody>
      </p:sp>
      <p:sp>
        <p:nvSpPr>
          <p:cNvPr id="5" name="页脚占位符 4">
            <a:extLst>
              <a:ext uri="{FF2B5EF4-FFF2-40B4-BE49-F238E27FC236}">
                <a16:creationId xmlns:a16="http://schemas.microsoft.com/office/drawing/2014/main" id="{C60FB9EC-B599-489D-97FF-9D571BC0E91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E20FB44-AD87-4D82-B0FE-6F225F60FF35}"/>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1837117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5A9A43-27E0-4F6B-96F5-FA934294962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AC2CD00-6D21-4764-BA42-4A57D90EA5A5}"/>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62A43F9-FD0B-4B20-A345-28893425F054}"/>
              </a:ext>
            </a:extLst>
          </p:cNvPr>
          <p:cNvSpPr>
            <a:spLocks noGrp="1"/>
          </p:cNvSpPr>
          <p:nvPr>
            <p:ph type="dt" sz="half" idx="10"/>
          </p:nvPr>
        </p:nvSpPr>
        <p:spPr/>
        <p:txBody>
          <a:bodyPr/>
          <a:lstStyle/>
          <a:p>
            <a:fld id="{BE117AF9-8AEF-4794-A801-F6101E003882}" type="datetime1">
              <a:rPr lang="zh-CN" altLang="en-US" smtClean="0"/>
              <a:t>2023/7/25</a:t>
            </a:fld>
            <a:endParaRPr lang="zh-CN" altLang="en-US"/>
          </a:p>
        </p:txBody>
      </p:sp>
      <p:sp>
        <p:nvSpPr>
          <p:cNvPr id="5" name="页脚占位符 4">
            <a:extLst>
              <a:ext uri="{FF2B5EF4-FFF2-40B4-BE49-F238E27FC236}">
                <a16:creationId xmlns:a16="http://schemas.microsoft.com/office/drawing/2014/main" id="{048D0A33-40A2-45C7-AA66-C664131AD66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E873528-6690-409C-BB59-F53CEAA5C7F2}"/>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1907648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E60B05A-8DAD-4C20-9926-744E11F54F3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4FF4010-0A80-4BC0-9AAF-8EB5C0ACB27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FDF9E98-181B-44B6-A8DB-FAD14F8F2E04}"/>
              </a:ext>
            </a:extLst>
          </p:cNvPr>
          <p:cNvSpPr>
            <a:spLocks noGrp="1"/>
          </p:cNvSpPr>
          <p:nvPr>
            <p:ph type="dt" sz="half" idx="10"/>
          </p:nvPr>
        </p:nvSpPr>
        <p:spPr/>
        <p:txBody>
          <a:bodyPr/>
          <a:lstStyle/>
          <a:p>
            <a:fld id="{F4E9B413-DA02-456D-8816-CEE8F2FA10F8}" type="datetime1">
              <a:rPr lang="zh-CN" altLang="en-US" smtClean="0"/>
              <a:t>2023/7/25</a:t>
            </a:fld>
            <a:endParaRPr lang="zh-CN" altLang="en-US"/>
          </a:p>
        </p:txBody>
      </p:sp>
      <p:sp>
        <p:nvSpPr>
          <p:cNvPr id="5" name="页脚占位符 4">
            <a:extLst>
              <a:ext uri="{FF2B5EF4-FFF2-40B4-BE49-F238E27FC236}">
                <a16:creationId xmlns:a16="http://schemas.microsoft.com/office/drawing/2014/main" id="{48432985-5B5B-4D7B-8BDD-CAB2F946665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BB889DC-5F5F-4A7A-B18F-A8A4F6F61D69}"/>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2680449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1B53E9-979B-492B-8F20-6201DBCE643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AAA1AD8-A97D-4469-993E-550E4A8FC8D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96E8AAC-426F-4ABC-AE10-F4AC764069F0}"/>
              </a:ext>
            </a:extLst>
          </p:cNvPr>
          <p:cNvSpPr>
            <a:spLocks noGrp="1"/>
          </p:cNvSpPr>
          <p:nvPr>
            <p:ph type="dt" sz="half" idx="10"/>
          </p:nvPr>
        </p:nvSpPr>
        <p:spPr/>
        <p:txBody>
          <a:bodyPr/>
          <a:lstStyle/>
          <a:p>
            <a:fld id="{E46C32ED-E5F6-473F-9581-D0E4039A183E}" type="datetime1">
              <a:rPr lang="zh-CN" altLang="en-US" smtClean="0"/>
              <a:t>2023/7/25</a:t>
            </a:fld>
            <a:endParaRPr lang="zh-CN" altLang="en-US"/>
          </a:p>
        </p:txBody>
      </p:sp>
      <p:sp>
        <p:nvSpPr>
          <p:cNvPr id="5" name="页脚占位符 4">
            <a:extLst>
              <a:ext uri="{FF2B5EF4-FFF2-40B4-BE49-F238E27FC236}">
                <a16:creationId xmlns:a16="http://schemas.microsoft.com/office/drawing/2014/main" id="{456391E1-A6D8-49B4-AD6D-49F824BBCF3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B50B88E-91AA-4612-8BE7-21FD92A5B5B2}"/>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1627594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947707-743F-4ADB-97C4-B6EF8BE704C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57005C6-A88B-4EF0-910B-92778EF0AE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E4531C7-D552-40A3-9565-DE67D266CF29}"/>
              </a:ext>
            </a:extLst>
          </p:cNvPr>
          <p:cNvSpPr>
            <a:spLocks noGrp="1"/>
          </p:cNvSpPr>
          <p:nvPr>
            <p:ph type="dt" sz="half" idx="10"/>
          </p:nvPr>
        </p:nvSpPr>
        <p:spPr/>
        <p:txBody>
          <a:bodyPr/>
          <a:lstStyle/>
          <a:p>
            <a:fld id="{2628B7E0-D8C6-48E5-A094-B6919CC8A26B}" type="datetime1">
              <a:rPr lang="zh-CN" altLang="en-US" smtClean="0"/>
              <a:t>2023/7/25</a:t>
            </a:fld>
            <a:endParaRPr lang="zh-CN" altLang="en-US"/>
          </a:p>
        </p:txBody>
      </p:sp>
      <p:sp>
        <p:nvSpPr>
          <p:cNvPr id="5" name="页脚占位符 4">
            <a:extLst>
              <a:ext uri="{FF2B5EF4-FFF2-40B4-BE49-F238E27FC236}">
                <a16:creationId xmlns:a16="http://schemas.microsoft.com/office/drawing/2014/main" id="{B4644C3A-F625-4A63-9B00-355A27E4A6E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4420620-C3D1-4E3E-B330-6C195D9F9993}"/>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3901604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D14374-D85C-4C27-9E5B-A7074C0DC1E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50E3FCB-F912-424E-A56E-4DE4C15253A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5FA5898A-83B1-4783-B983-553A5322073E}"/>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49E4023-62C0-40BB-96BA-2F78A887157F}"/>
              </a:ext>
            </a:extLst>
          </p:cNvPr>
          <p:cNvSpPr>
            <a:spLocks noGrp="1"/>
          </p:cNvSpPr>
          <p:nvPr>
            <p:ph type="dt" sz="half" idx="10"/>
          </p:nvPr>
        </p:nvSpPr>
        <p:spPr/>
        <p:txBody>
          <a:bodyPr/>
          <a:lstStyle/>
          <a:p>
            <a:fld id="{BE41D988-38CD-414F-9E46-8B23E02A448B}" type="datetime1">
              <a:rPr lang="zh-CN" altLang="en-US" smtClean="0"/>
              <a:t>2023/7/25</a:t>
            </a:fld>
            <a:endParaRPr lang="zh-CN" altLang="en-US"/>
          </a:p>
        </p:txBody>
      </p:sp>
      <p:sp>
        <p:nvSpPr>
          <p:cNvPr id="6" name="页脚占位符 5">
            <a:extLst>
              <a:ext uri="{FF2B5EF4-FFF2-40B4-BE49-F238E27FC236}">
                <a16:creationId xmlns:a16="http://schemas.microsoft.com/office/drawing/2014/main" id="{517C82F6-0F84-4E4D-ACD3-D0BE283F32F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A14035B-F80F-4617-B14D-8B6D853CF68E}"/>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4049932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9665E-B1BE-42DF-88E0-63316293C57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6C74B53-43D1-42F8-8370-8569696E8E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E6595BD-2AC9-4D81-945B-2E9D199A53D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5E73C4C-0756-4D4E-98FE-8B18FB23A0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1A92198-CDFD-4ADB-BA87-AE82C3564B0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6AF4F03-6250-4438-B9E1-E9079027EB6F}"/>
              </a:ext>
            </a:extLst>
          </p:cNvPr>
          <p:cNvSpPr>
            <a:spLocks noGrp="1"/>
          </p:cNvSpPr>
          <p:nvPr>
            <p:ph type="dt" sz="half" idx="10"/>
          </p:nvPr>
        </p:nvSpPr>
        <p:spPr/>
        <p:txBody>
          <a:bodyPr/>
          <a:lstStyle/>
          <a:p>
            <a:fld id="{E4A840C3-2BE8-40FC-B947-B6DEC760B90B}" type="datetime1">
              <a:rPr lang="zh-CN" altLang="en-US" smtClean="0"/>
              <a:t>2023/7/25</a:t>
            </a:fld>
            <a:endParaRPr lang="zh-CN" altLang="en-US"/>
          </a:p>
        </p:txBody>
      </p:sp>
      <p:sp>
        <p:nvSpPr>
          <p:cNvPr id="8" name="页脚占位符 7">
            <a:extLst>
              <a:ext uri="{FF2B5EF4-FFF2-40B4-BE49-F238E27FC236}">
                <a16:creationId xmlns:a16="http://schemas.microsoft.com/office/drawing/2014/main" id="{4E793AFB-D40C-40ED-9610-052A91AAB19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9D2EF5F-6256-425F-8DD5-00328DEF63D9}"/>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3983990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DA01FF-3AE5-4E59-BFDB-F7F2218ACE5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239A672-FB13-437E-A48A-1D91DF9A887D}"/>
              </a:ext>
            </a:extLst>
          </p:cNvPr>
          <p:cNvSpPr>
            <a:spLocks noGrp="1"/>
          </p:cNvSpPr>
          <p:nvPr>
            <p:ph type="dt" sz="half" idx="10"/>
          </p:nvPr>
        </p:nvSpPr>
        <p:spPr/>
        <p:txBody>
          <a:bodyPr/>
          <a:lstStyle/>
          <a:p>
            <a:fld id="{2E682A28-003F-4004-8D55-3C72D2826CD4}" type="datetime1">
              <a:rPr lang="zh-CN" altLang="en-US" smtClean="0"/>
              <a:t>2023/7/25</a:t>
            </a:fld>
            <a:endParaRPr lang="zh-CN" altLang="en-US"/>
          </a:p>
        </p:txBody>
      </p:sp>
      <p:sp>
        <p:nvSpPr>
          <p:cNvPr id="4" name="页脚占位符 3">
            <a:extLst>
              <a:ext uri="{FF2B5EF4-FFF2-40B4-BE49-F238E27FC236}">
                <a16:creationId xmlns:a16="http://schemas.microsoft.com/office/drawing/2014/main" id="{6D50B581-A0F2-44C7-AB29-95119E541E7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5BF5C64-4428-4D5E-A12D-3A45FA09A3E7}"/>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878218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884B69F-4564-497F-8117-00F6BA56022E}"/>
              </a:ext>
            </a:extLst>
          </p:cNvPr>
          <p:cNvSpPr>
            <a:spLocks noGrp="1"/>
          </p:cNvSpPr>
          <p:nvPr>
            <p:ph type="dt" sz="half" idx="10"/>
          </p:nvPr>
        </p:nvSpPr>
        <p:spPr/>
        <p:txBody>
          <a:bodyPr/>
          <a:lstStyle/>
          <a:p>
            <a:fld id="{E4AE22F9-F3B6-49F3-A877-4ED9B9088A73}" type="datetime1">
              <a:rPr lang="zh-CN" altLang="en-US" smtClean="0"/>
              <a:t>2023/7/25</a:t>
            </a:fld>
            <a:endParaRPr lang="zh-CN" altLang="en-US"/>
          </a:p>
        </p:txBody>
      </p:sp>
      <p:sp>
        <p:nvSpPr>
          <p:cNvPr id="3" name="页脚占位符 2">
            <a:extLst>
              <a:ext uri="{FF2B5EF4-FFF2-40B4-BE49-F238E27FC236}">
                <a16:creationId xmlns:a16="http://schemas.microsoft.com/office/drawing/2014/main" id="{FB0C4040-383D-453F-B639-9F27EB7087EF}"/>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6C44E22-47E9-49EA-9B68-48107CDD6600}"/>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41088191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FBEDB4-F135-4735-8661-69F77F81AF6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1F7F863-D33D-4C37-A280-BEF19998A0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C7A7535-1141-4208-9A0B-D79B5F7E31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80AC7D3-BE6E-4C75-A350-ED231C0ED3C6}"/>
              </a:ext>
            </a:extLst>
          </p:cNvPr>
          <p:cNvSpPr>
            <a:spLocks noGrp="1"/>
          </p:cNvSpPr>
          <p:nvPr>
            <p:ph type="dt" sz="half" idx="10"/>
          </p:nvPr>
        </p:nvSpPr>
        <p:spPr/>
        <p:txBody>
          <a:bodyPr/>
          <a:lstStyle/>
          <a:p>
            <a:fld id="{D2CC3023-1AF7-46C4-940B-64FB84E7233F}" type="datetime1">
              <a:rPr lang="zh-CN" altLang="en-US" smtClean="0"/>
              <a:t>2023/7/25</a:t>
            </a:fld>
            <a:endParaRPr lang="zh-CN" altLang="en-US"/>
          </a:p>
        </p:txBody>
      </p:sp>
      <p:sp>
        <p:nvSpPr>
          <p:cNvPr id="6" name="页脚占位符 5">
            <a:extLst>
              <a:ext uri="{FF2B5EF4-FFF2-40B4-BE49-F238E27FC236}">
                <a16:creationId xmlns:a16="http://schemas.microsoft.com/office/drawing/2014/main" id="{C4AB69BA-70D9-412E-A72B-AEBC8C6C8DC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7771234-D944-43AB-981D-058388919407}"/>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1845648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6BD57F-0608-4E99-A101-6BFD82A0E2A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FD244F1-D42A-4095-8AE0-447197FE4A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6D69ED4-E9C2-42E0-B82B-2C39F2AEAB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4F47E7E-D910-4FCE-A3DE-0BD0E1CE0B01}"/>
              </a:ext>
            </a:extLst>
          </p:cNvPr>
          <p:cNvSpPr>
            <a:spLocks noGrp="1"/>
          </p:cNvSpPr>
          <p:nvPr>
            <p:ph type="dt" sz="half" idx="10"/>
          </p:nvPr>
        </p:nvSpPr>
        <p:spPr/>
        <p:txBody>
          <a:bodyPr/>
          <a:lstStyle/>
          <a:p>
            <a:fld id="{2A87BE81-CCFC-488B-AEFA-30CFB44440C8}" type="datetime1">
              <a:rPr lang="zh-CN" altLang="en-US" smtClean="0"/>
              <a:t>2023/7/25</a:t>
            </a:fld>
            <a:endParaRPr lang="zh-CN" altLang="en-US"/>
          </a:p>
        </p:txBody>
      </p:sp>
      <p:sp>
        <p:nvSpPr>
          <p:cNvPr id="6" name="页脚占位符 5">
            <a:extLst>
              <a:ext uri="{FF2B5EF4-FFF2-40B4-BE49-F238E27FC236}">
                <a16:creationId xmlns:a16="http://schemas.microsoft.com/office/drawing/2014/main" id="{FECB63CC-C7E5-47AC-B9C1-042A4885536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D299279-6982-42F7-80F8-5C031E6BE44B}"/>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622461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A1091F6-6B8A-400A-98EE-27741B5B67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099F0A1-3F57-4514-97F4-59EFD3937D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2166509-1CCA-4FC1-BC09-04087C69C3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A0060-A58F-4FB4-8D46-5530FA826771}" type="datetime1">
              <a:rPr lang="zh-CN" altLang="en-US" smtClean="0"/>
              <a:t>2023/7/25</a:t>
            </a:fld>
            <a:endParaRPr lang="zh-CN" altLang="en-US"/>
          </a:p>
        </p:txBody>
      </p:sp>
      <p:sp>
        <p:nvSpPr>
          <p:cNvPr id="5" name="页脚占位符 4">
            <a:extLst>
              <a:ext uri="{FF2B5EF4-FFF2-40B4-BE49-F238E27FC236}">
                <a16:creationId xmlns:a16="http://schemas.microsoft.com/office/drawing/2014/main" id="{188502DE-623A-444A-B5F4-F403028C83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3A67D4F-D6D6-4564-B5A7-8042CD3BB1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34064568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11.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1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13.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14.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15.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16.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17.xml"/><Relationship Id="rId5" Type="http://schemas.openxmlformats.org/officeDocument/2006/relationships/image" Target="../media/image4.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8.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19.xml"/><Relationship Id="rId5" Type="http://schemas.openxmlformats.org/officeDocument/2006/relationships/image" Target="../media/image5.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20.xml"/><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21.xml"/><Relationship Id="rId5" Type="http://schemas.openxmlformats.org/officeDocument/2006/relationships/image" Target="../media/image6.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22.xml"/><Relationship Id="rId5" Type="http://schemas.openxmlformats.org/officeDocument/2006/relationships/image" Target="../media/image30.png"/><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23.xml"/><Relationship Id="rId5" Type="http://schemas.openxmlformats.org/officeDocument/2006/relationships/image" Target="../media/image9.png"/><Relationship Id="rId4"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24.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25.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26.xml"/><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27.xml"/><Relationship Id="rId4" Type="http://schemas.openxmlformats.org/officeDocument/2006/relationships/image" Target="../media/image34.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8.xml"/></Relationships>
</file>

<file path=ppt/slides/_rels/slide2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28.xml"/><Relationship Id="rId7"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29.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3.xml"/><Relationship Id="rId7"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1.xml"/><Relationship Id="rId1" Type="http://schemas.openxmlformats.org/officeDocument/2006/relationships/tags" Target="../tags/tag30.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5.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7.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8.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9.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10.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9">
            <a:extLst>
              <a:ext uri="{FF2B5EF4-FFF2-40B4-BE49-F238E27FC236}">
                <a16:creationId xmlns:a16="http://schemas.microsoft.com/office/drawing/2014/main" id="{7B2BB1D9-2AF9-4DD8-8B8D-AA7FBA4B983C}"/>
              </a:ext>
            </a:extLst>
          </p:cNvPr>
          <p:cNvSpPr/>
          <p:nvPr>
            <p:custDataLst>
              <p:tags r:id="rId1"/>
            </p:custDataLst>
          </p:nvPr>
        </p:nvSpPr>
        <p:spPr>
          <a:xfrm>
            <a:off x="0" y="4694349"/>
            <a:ext cx="12192000" cy="2163651"/>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3" name="文本框 2"/>
          <p:cNvSpPr txBox="1"/>
          <p:nvPr/>
        </p:nvSpPr>
        <p:spPr>
          <a:xfrm>
            <a:off x="931823" y="2761954"/>
            <a:ext cx="10533380" cy="1200329"/>
          </a:xfrm>
          <a:prstGeom prst="rect">
            <a:avLst/>
          </a:prstGeom>
          <a:noFill/>
        </p:spPr>
        <p:txBody>
          <a:bodyPr wrap="square" rtlCol="0">
            <a:spAutoFit/>
          </a:bodyPr>
          <a:lstStyle/>
          <a:p>
            <a:pPr algn="ctr"/>
            <a:r>
              <a:rPr lang="en-US" altLang="zh-CN" sz="72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rPr>
              <a:t>R</a:t>
            </a:r>
            <a:r>
              <a:rPr lang="zh-CN" altLang="en-US" sz="72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rPr>
              <a:t>语言绘制科研图表</a:t>
            </a:r>
            <a:endParaRPr lang="zh-CN" altLang="en-US" sz="54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endParaRPr>
          </a:p>
        </p:txBody>
      </p:sp>
      <p:sp>
        <p:nvSpPr>
          <p:cNvPr id="4" name="文本框 3"/>
          <p:cNvSpPr txBox="1"/>
          <p:nvPr/>
        </p:nvSpPr>
        <p:spPr>
          <a:xfrm>
            <a:off x="1968847" y="5207399"/>
            <a:ext cx="2909570" cy="662554"/>
          </a:xfrm>
          <a:prstGeom prst="rect">
            <a:avLst/>
          </a:prstGeom>
          <a:noFill/>
        </p:spPr>
        <p:txBody>
          <a:bodyPr wrap="square" rtlCol="0">
            <a:spAutoFit/>
          </a:bodyPr>
          <a:lstStyle/>
          <a:p>
            <a:pPr indent="0" algn="ctr" fontAlgn="auto">
              <a:lnSpc>
                <a:spcPct val="150000"/>
              </a:lnSpc>
            </a:pP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汇报人：李志伟</a:t>
            </a:r>
            <a:endParaRPr lang="en-US" altLang="zh-CN" sz="28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8" name="矩形 9">
            <a:extLst>
              <a:ext uri="{FF2B5EF4-FFF2-40B4-BE49-F238E27FC236}">
                <a16:creationId xmlns:a16="http://schemas.microsoft.com/office/drawing/2014/main" id="{4F6F0ADF-BA73-40BB-8E55-F7FC15364865}"/>
              </a:ext>
            </a:extLst>
          </p:cNvPr>
          <p:cNvSpPr/>
          <p:nvPr>
            <p:custDataLst>
              <p:tags r:id="rId2"/>
            </p:custDataLst>
          </p:nvPr>
        </p:nvSpPr>
        <p:spPr>
          <a:xfrm>
            <a:off x="0" y="0"/>
            <a:ext cx="12192000" cy="216365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10" name="文本框 9">
            <a:extLst>
              <a:ext uri="{FF2B5EF4-FFF2-40B4-BE49-F238E27FC236}">
                <a16:creationId xmlns:a16="http://schemas.microsoft.com/office/drawing/2014/main" id="{C9EBABDF-32AA-4A1D-9BDB-E4473EC95FC7}"/>
              </a:ext>
            </a:extLst>
          </p:cNvPr>
          <p:cNvSpPr txBox="1"/>
          <p:nvPr/>
        </p:nvSpPr>
        <p:spPr>
          <a:xfrm>
            <a:off x="7141496" y="5181642"/>
            <a:ext cx="4382584" cy="662554"/>
          </a:xfrm>
          <a:prstGeom prst="rect">
            <a:avLst/>
          </a:prstGeom>
          <a:noFill/>
        </p:spPr>
        <p:txBody>
          <a:bodyPr wrap="square" rtlCol="0">
            <a:spAutoFit/>
          </a:bodyPr>
          <a:lstStyle/>
          <a:p>
            <a:pPr indent="0" algn="ctr" fontAlgn="auto">
              <a:lnSpc>
                <a:spcPct val="150000"/>
              </a:lnSpc>
            </a:pP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日期：</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2023</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年</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7</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月</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27</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日</a:t>
            </a:r>
            <a:endParaRPr lang="en-US" altLang="zh-CN" sz="2800" b="1" dirty="0">
              <a:solidFill>
                <a:schemeClr val="bg1"/>
              </a:solidFill>
              <a:latin typeface="微软雅黑" panose="020B0503020204020204" charset="-122"/>
              <a:ea typeface="微软雅黑" panose="020B0503020204020204" charset="-122"/>
              <a:cs typeface="微软雅黑" panose="020B0503020204020204" charset="-122"/>
            </a:endParaRPr>
          </a:p>
        </p:txBody>
      </p:sp>
      <p:pic>
        <p:nvPicPr>
          <p:cNvPr id="12" name="图片 11">
            <a:extLst>
              <a:ext uri="{FF2B5EF4-FFF2-40B4-BE49-F238E27FC236}">
                <a16:creationId xmlns:a16="http://schemas.microsoft.com/office/drawing/2014/main" id="{4042F350-7A3C-4CF9-A49B-04A810A2E5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71222" y="5356419"/>
            <a:ext cx="487777" cy="487777"/>
          </a:xfrm>
          <a:prstGeom prst="rect">
            <a:avLst/>
          </a:prstGeom>
          <a:ln>
            <a:noFill/>
          </a:ln>
          <a:effectLst>
            <a:outerShdw blurRad="292100" dist="139700" dir="2700000" algn="tl" rotWithShape="0">
              <a:srgbClr val="333333">
                <a:alpha val="65000"/>
              </a:srgbClr>
            </a:outerShdw>
          </a:effectLst>
        </p:spPr>
      </p:pic>
      <p:pic>
        <p:nvPicPr>
          <p:cNvPr id="14" name="图片 13">
            <a:extLst>
              <a:ext uri="{FF2B5EF4-FFF2-40B4-BE49-F238E27FC236}">
                <a16:creationId xmlns:a16="http://schemas.microsoft.com/office/drawing/2014/main" id="{8AF5CB2C-AA15-4542-924B-543B4B0544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90778" y="5181642"/>
            <a:ext cx="755153" cy="755153"/>
          </a:xfrm>
          <a:prstGeom prst="rect">
            <a:avLst/>
          </a:prstGeom>
        </p:spPr>
      </p:pic>
      <p:sp>
        <p:nvSpPr>
          <p:cNvPr id="11" name="文本框 10">
            <a:extLst>
              <a:ext uri="{FF2B5EF4-FFF2-40B4-BE49-F238E27FC236}">
                <a16:creationId xmlns:a16="http://schemas.microsoft.com/office/drawing/2014/main" id="{B8684296-35B9-485E-B0EC-B8DEEBA06F2A}"/>
              </a:ext>
            </a:extLst>
          </p:cNvPr>
          <p:cNvSpPr txBox="1"/>
          <p:nvPr/>
        </p:nvSpPr>
        <p:spPr>
          <a:xfrm>
            <a:off x="2577060" y="6327764"/>
            <a:ext cx="8227435" cy="496996"/>
          </a:xfrm>
          <a:prstGeom prst="rect">
            <a:avLst/>
          </a:prstGeom>
          <a:noFill/>
        </p:spPr>
        <p:txBody>
          <a:bodyPr wrap="square">
            <a:spAutoFit/>
          </a:bodyPr>
          <a:lstStyle/>
          <a:p>
            <a:pPr>
              <a:lnSpc>
                <a:spcPct val="150000"/>
              </a:lnSpc>
              <a:buSzPct val="100000"/>
            </a:pPr>
            <a:r>
              <a:rPr lang="en-US" altLang="zh-CN" sz="2000" b="1" spc="160" dirty="0">
                <a:solidFill>
                  <a:schemeClr val="bg1"/>
                </a:solidFill>
                <a:latin typeface="Arial" panose="020B0604020202020204" pitchFamily="34" charset="0"/>
                <a:ea typeface="微软雅黑" panose="020B0503020204020204" charset="-122"/>
                <a:cs typeface="Arial" panose="020B0604020202020204" pitchFamily="34" charset="0"/>
              </a:rPr>
              <a:t>https://github.com/lizhiwei1994/Table-and-Plot-in-R</a:t>
            </a:r>
            <a:endParaRPr lang="zh-CN" altLang="en-US" sz="2000" b="1" spc="160"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Tree>
    <p:extLst>
      <p:ext uri="{BB962C8B-B14F-4D97-AF65-F5344CB8AC3E}">
        <p14:creationId xmlns:p14="http://schemas.microsoft.com/office/powerpoint/2010/main" val="20265357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10</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forestplot</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4" name="图片 3">
            <a:extLst>
              <a:ext uri="{FF2B5EF4-FFF2-40B4-BE49-F238E27FC236}">
                <a16:creationId xmlns:a16="http://schemas.microsoft.com/office/drawing/2014/main" id="{E3CBF4F4-2E01-472B-B7EB-1E31D49C26E2}"/>
              </a:ext>
            </a:extLst>
          </p:cNvPr>
          <p:cNvPicPr>
            <a:picLocks noChangeAspect="1"/>
          </p:cNvPicPr>
          <p:nvPr/>
        </p:nvPicPr>
        <p:blipFill>
          <a:blip r:embed="rId4"/>
          <a:stretch>
            <a:fillRect/>
          </a:stretch>
        </p:blipFill>
        <p:spPr>
          <a:xfrm>
            <a:off x="1725768" y="1705368"/>
            <a:ext cx="7604976" cy="48658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1821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11</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a:solidFill>
                  <a:srgbClr val="FF0000"/>
                </a:solidFill>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6" name="图片 5">
            <a:extLst>
              <a:ext uri="{FF2B5EF4-FFF2-40B4-BE49-F238E27FC236}">
                <a16:creationId xmlns:a16="http://schemas.microsoft.com/office/drawing/2014/main" id="{429F183E-A4F8-49BB-8032-6373D14294BA}"/>
              </a:ext>
            </a:extLst>
          </p:cNvPr>
          <p:cNvPicPr>
            <a:picLocks noChangeAspect="1"/>
          </p:cNvPicPr>
          <p:nvPr/>
        </p:nvPicPr>
        <p:blipFill>
          <a:blip r:embed="rId4"/>
          <a:stretch>
            <a:fillRect/>
          </a:stretch>
        </p:blipFill>
        <p:spPr>
          <a:xfrm>
            <a:off x="522093" y="2246980"/>
            <a:ext cx="10439476" cy="39481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42165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12</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ggfp</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4" name="图片 3">
            <a:extLst>
              <a:ext uri="{FF2B5EF4-FFF2-40B4-BE49-F238E27FC236}">
                <a16:creationId xmlns:a16="http://schemas.microsoft.com/office/drawing/2014/main" id="{91E81C6E-4B6F-40C1-9790-ADA8D0D41A0F}"/>
              </a:ext>
            </a:extLst>
          </p:cNvPr>
          <p:cNvPicPr>
            <a:picLocks noChangeAspect="1"/>
          </p:cNvPicPr>
          <p:nvPr/>
        </p:nvPicPr>
        <p:blipFill>
          <a:blip r:embed="rId4"/>
          <a:stretch>
            <a:fillRect/>
          </a:stretch>
        </p:blipFill>
        <p:spPr>
          <a:xfrm>
            <a:off x="980402" y="3429000"/>
            <a:ext cx="9529832" cy="12382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59820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13</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forestploter</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6" name="图片 5">
            <a:extLst>
              <a:ext uri="{FF2B5EF4-FFF2-40B4-BE49-F238E27FC236}">
                <a16:creationId xmlns:a16="http://schemas.microsoft.com/office/drawing/2014/main" id="{5D497B1F-68AB-48D6-BA84-876C2FCF1107}"/>
              </a:ext>
            </a:extLst>
          </p:cNvPr>
          <p:cNvPicPr>
            <a:picLocks noChangeAspect="1"/>
          </p:cNvPicPr>
          <p:nvPr/>
        </p:nvPicPr>
        <p:blipFill>
          <a:blip r:embed="rId4"/>
          <a:stretch>
            <a:fillRect/>
          </a:stretch>
        </p:blipFill>
        <p:spPr>
          <a:xfrm>
            <a:off x="572714" y="1900131"/>
            <a:ext cx="7453367" cy="4648234"/>
          </a:xfrm>
          <a:prstGeom prst="rect">
            <a:avLst/>
          </a:prstGeom>
          <a:ln>
            <a:noFill/>
          </a:ln>
          <a:effectLst>
            <a:outerShdw blurRad="292100" dist="139700" dir="2700000" algn="tl" rotWithShape="0">
              <a:srgbClr val="333333">
                <a:alpha val="65000"/>
              </a:srgbClr>
            </a:outerShdw>
          </a:effectLst>
        </p:spPr>
      </p:pic>
      <p:sp>
        <p:nvSpPr>
          <p:cNvPr id="9" name="文本框 8">
            <a:extLst>
              <a:ext uri="{FF2B5EF4-FFF2-40B4-BE49-F238E27FC236}">
                <a16:creationId xmlns:a16="http://schemas.microsoft.com/office/drawing/2014/main" id="{67199CF7-4D3D-48F4-8025-400FB3D6FC5C}"/>
              </a:ext>
            </a:extLst>
          </p:cNvPr>
          <p:cNvSpPr txBox="1"/>
          <p:nvPr/>
        </p:nvSpPr>
        <p:spPr>
          <a:xfrm>
            <a:off x="8494690" y="1217316"/>
            <a:ext cx="3291017" cy="4662110"/>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err="1"/>
              <a:t>forestploter</a:t>
            </a:r>
            <a:r>
              <a:rPr lang="zh-CN" altLang="en-US" sz="2000" b="1" dirty="0"/>
              <a:t>的目标是以最小的努力创建出版级别的森林图。相比其他包，该包提供了一些额外的显示功能。数据集将被用作森林图的基本布局。置信区间列的宽度可以通过列的字符串长度进行控制，可以使用空格进行控制。绘图中的元素按行和列放置，将绘图视为表格。</a:t>
            </a:r>
          </a:p>
        </p:txBody>
      </p:sp>
    </p:spTree>
    <p:extLst>
      <p:ext uri="{BB962C8B-B14F-4D97-AF65-F5344CB8AC3E}">
        <p14:creationId xmlns:p14="http://schemas.microsoft.com/office/powerpoint/2010/main" val="3459858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14</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forestploter</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4" name="图片 3">
            <a:extLst>
              <a:ext uri="{FF2B5EF4-FFF2-40B4-BE49-F238E27FC236}">
                <a16:creationId xmlns:a16="http://schemas.microsoft.com/office/drawing/2014/main" id="{A99D8EEA-34A0-422B-9331-DAD46BE4B41F}"/>
              </a:ext>
            </a:extLst>
          </p:cNvPr>
          <p:cNvPicPr>
            <a:picLocks noChangeAspect="1"/>
          </p:cNvPicPr>
          <p:nvPr/>
        </p:nvPicPr>
        <p:blipFill rotWithShape="1">
          <a:blip r:embed="rId4">
            <a:extLst>
              <a:ext uri="{28A0092B-C50C-407E-A947-70E740481C1C}">
                <a14:useLocalDpi xmlns:a14="http://schemas.microsoft.com/office/drawing/2010/main" val="0"/>
              </a:ext>
            </a:extLst>
          </a:blip>
          <a:srcRect l="2842" t="6614" r="728" b="1533"/>
          <a:stretch/>
        </p:blipFill>
        <p:spPr>
          <a:xfrm>
            <a:off x="212757" y="1705368"/>
            <a:ext cx="11766485" cy="44636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422779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15</a:t>
            </a:fld>
            <a:endParaRPr lang="zh-CN" altLang="en-US"/>
          </a:p>
        </p:txBody>
      </p:sp>
      <p:sp>
        <p:nvSpPr>
          <p:cNvPr id="9" name="文本框 8">
            <a:extLst>
              <a:ext uri="{FF2B5EF4-FFF2-40B4-BE49-F238E27FC236}">
                <a16:creationId xmlns:a16="http://schemas.microsoft.com/office/drawing/2014/main" id="{67199CF7-4D3D-48F4-8025-400FB3D6FC5C}"/>
              </a:ext>
            </a:extLst>
          </p:cNvPr>
          <p:cNvSpPr txBox="1"/>
          <p:nvPr/>
        </p:nvSpPr>
        <p:spPr>
          <a:xfrm>
            <a:off x="477591" y="2054443"/>
            <a:ext cx="3291017" cy="3277116"/>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zh-CN" altLang="en-US" sz="2000" b="1" dirty="0"/>
              <a:t>箱线图（</a:t>
            </a:r>
            <a:r>
              <a:rPr lang="en-US" altLang="zh-CN" sz="2000" b="1" dirty="0"/>
              <a:t>Box plot</a:t>
            </a:r>
            <a:r>
              <a:rPr lang="zh-CN" altLang="en-US" sz="2000" b="1" dirty="0"/>
              <a:t>）是一种常见的统计图形，用于展示数据的分布情况。箱线图通常包含五个部分：最小值、下四分位数（</a:t>
            </a:r>
            <a:r>
              <a:rPr lang="en-US" altLang="zh-CN" sz="2000" b="1" dirty="0"/>
              <a:t>Q1</a:t>
            </a:r>
            <a:r>
              <a:rPr lang="zh-CN" altLang="en-US" sz="2000" b="1" dirty="0"/>
              <a:t>）、中位数、上四分位数（</a:t>
            </a:r>
            <a:r>
              <a:rPr lang="en-US" altLang="zh-CN" sz="2000" b="1" dirty="0"/>
              <a:t>Q3</a:t>
            </a:r>
            <a:r>
              <a:rPr lang="zh-CN" altLang="en-US" sz="2000" b="1" dirty="0"/>
              <a:t>）和最大值。</a:t>
            </a:r>
          </a:p>
        </p:txBody>
      </p:sp>
      <p:pic>
        <p:nvPicPr>
          <p:cNvPr id="10" name="Picture 2">
            <a:extLst>
              <a:ext uri="{FF2B5EF4-FFF2-40B4-BE49-F238E27FC236}">
                <a16:creationId xmlns:a16="http://schemas.microsoft.com/office/drawing/2014/main" id="{BDA90D29-4345-4FEB-B565-819A889011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62319" y="2090867"/>
            <a:ext cx="6989146" cy="3204268"/>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框 10">
            <a:extLst>
              <a:ext uri="{FF2B5EF4-FFF2-40B4-BE49-F238E27FC236}">
                <a16:creationId xmlns:a16="http://schemas.microsoft.com/office/drawing/2014/main" id="{7329AF87-EC45-4B94-87CF-3FCA8E4BB1F5}"/>
              </a:ext>
            </a:extLst>
          </p:cNvPr>
          <p:cNvSpPr txBox="1"/>
          <p:nvPr/>
        </p:nvSpPr>
        <p:spPr>
          <a:xfrm>
            <a:off x="477591" y="1164050"/>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箱线图</a:t>
            </a:r>
            <a:endParaRPr lang="zh-CN" altLang="en-US" sz="3200" dirty="0"/>
          </a:p>
        </p:txBody>
      </p:sp>
    </p:spTree>
    <p:extLst>
      <p:ext uri="{BB962C8B-B14F-4D97-AF65-F5344CB8AC3E}">
        <p14:creationId xmlns:p14="http://schemas.microsoft.com/office/powerpoint/2010/main" val="2969574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16</a:t>
            </a:fld>
            <a:endParaRPr lang="zh-CN" altLang="en-US"/>
          </a:p>
        </p:txBody>
      </p:sp>
      <p:pic>
        <p:nvPicPr>
          <p:cNvPr id="4" name="图片 3">
            <a:extLst>
              <a:ext uri="{FF2B5EF4-FFF2-40B4-BE49-F238E27FC236}">
                <a16:creationId xmlns:a16="http://schemas.microsoft.com/office/drawing/2014/main" id="{C9C26C27-C1FF-46CF-AE80-652D208380FA}"/>
              </a:ext>
            </a:extLst>
          </p:cNvPr>
          <p:cNvPicPr>
            <a:picLocks noChangeAspect="1"/>
          </p:cNvPicPr>
          <p:nvPr/>
        </p:nvPicPr>
        <p:blipFill>
          <a:blip r:embed="rId4"/>
          <a:stretch>
            <a:fillRect/>
          </a:stretch>
        </p:blipFill>
        <p:spPr>
          <a:xfrm>
            <a:off x="152357" y="2151167"/>
            <a:ext cx="5943643" cy="1885964"/>
          </a:xfrm>
          <a:prstGeom prst="rect">
            <a:avLst/>
          </a:prstGeom>
          <a:ln>
            <a:noFill/>
          </a:ln>
          <a:effectLst>
            <a:outerShdw blurRad="292100" dist="139700" dir="2700000" algn="tl" rotWithShape="0">
              <a:srgbClr val="333333">
                <a:alpha val="65000"/>
              </a:srgbClr>
            </a:outerShdw>
          </a:effectLst>
        </p:spPr>
      </p:pic>
      <p:pic>
        <p:nvPicPr>
          <p:cNvPr id="8" name="图片 7">
            <a:extLst>
              <a:ext uri="{FF2B5EF4-FFF2-40B4-BE49-F238E27FC236}">
                <a16:creationId xmlns:a16="http://schemas.microsoft.com/office/drawing/2014/main" id="{1F2EC30F-7E53-482C-A925-1A9EBA23AE41}"/>
              </a:ext>
            </a:extLst>
          </p:cNvPr>
          <p:cNvPicPr>
            <a:picLocks noChangeAspect="1"/>
          </p:cNvPicPr>
          <p:nvPr/>
        </p:nvPicPr>
        <p:blipFill>
          <a:blip r:embed="rId5"/>
          <a:stretch>
            <a:fillRect/>
          </a:stretch>
        </p:blipFill>
        <p:spPr>
          <a:xfrm>
            <a:off x="6327821" y="1492500"/>
            <a:ext cx="5505490" cy="4195793"/>
          </a:xfrm>
          <a:prstGeom prst="rect">
            <a:avLst/>
          </a:prstGeom>
          <a:ln>
            <a:noFill/>
          </a:ln>
          <a:effectLst>
            <a:outerShdw blurRad="292100" dist="139700" dir="2700000" algn="tl" rotWithShape="0">
              <a:srgbClr val="333333">
                <a:alpha val="65000"/>
              </a:srgbClr>
            </a:outerShdw>
          </a:effectLst>
        </p:spPr>
      </p:pic>
      <p:sp>
        <p:nvSpPr>
          <p:cNvPr id="11" name="文本框 10">
            <a:extLst>
              <a:ext uri="{FF2B5EF4-FFF2-40B4-BE49-F238E27FC236}">
                <a16:creationId xmlns:a16="http://schemas.microsoft.com/office/drawing/2014/main" id="{A4D3E7FC-9623-4C1F-9DC9-52B5C52C33B7}"/>
              </a:ext>
            </a:extLst>
          </p:cNvPr>
          <p:cNvSpPr txBox="1"/>
          <p:nvPr/>
        </p:nvSpPr>
        <p:spPr>
          <a:xfrm>
            <a:off x="477591" y="1164050"/>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箱线图</a:t>
            </a:r>
            <a:endParaRPr lang="zh-CN" altLang="en-US" sz="3200" dirty="0"/>
          </a:p>
        </p:txBody>
      </p:sp>
    </p:spTree>
    <p:extLst>
      <p:ext uri="{BB962C8B-B14F-4D97-AF65-F5344CB8AC3E}">
        <p14:creationId xmlns:p14="http://schemas.microsoft.com/office/powerpoint/2010/main" val="41912502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17</a:t>
            </a:fld>
            <a:endParaRPr lang="zh-CN" altLang="en-US"/>
          </a:p>
        </p:txBody>
      </p:sp>
      <p:sp>
        <p:nvSpPr>
          <p:cNvPr id="9" name="文本框 8">
            <a:extLst>
              <a:ext uri="{FF2B5EF4-FFF2-40B4-BE49-F238E27FC236}">
                <a16:creationId xmlns:a16="http://schemas.microsoft.com/office/drawing/2014/main" id="{67199CF7-4D3D-48F4-8025-400FB3D6FC5C}"/>
              </a:ext>
            </a:extLst>
          </p:cNvPr>
          <p:cNvSpPr txBox="1"/>
          <p:nvPr/>
        </p:nvSpPr>
        <p:spPr>
          <a:xfrm>
            <a:off x="293745" y="1783987"/>
            <a:ext cx="3291017" cy="3738780"/>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zh-CN" altLang="en-US" sz="2000" b="1" dirty="0"/>
              <a:t>密度图（</a:t>
            </a:r>
            <a:r>
              <a:rPr lang="en-US" altLang="zh-CN" sz="2000" b="1" dirty="0"/>
              <a:t>Density plot</a:t>
            </a:r>
            <a:r>
              <a:rPr lang="zh-CN" altLang="en-US" sz="2000" b="1" dirty="0"/>
              <a:t>）是一种常见的统计图形，用于描述数据的概率密度分布情况。密度图通过在数据分布曲线下面积等于</a:t>
            </a:r>
            <a:r>
              <a:rPr lang="en-US" altLang="zh-CN" sz="2000" b="1" dirty="0"/>
              <a:t>1</a:t>
            </a:r>
            <a:r>
              <a:rPr lang="zh-CN" altLang="en-US" sz="2000" b="1" dirty="0"/>
              <a:t>的条件下，估算出数据的概率密度函数，并将其绘制成连续的曲线图形。</a:t>
            </a:r>
          </a:p>
        </p:txBody>
      </p:sp>
      <p:pic>
        <p:nvPicPr>
          <p:cNvPr id="4" name="图片 3">
            <a:extLst>
              <a:ext uri="{FF2B5EF4-FFF2-40B4-BE49-F238E27FC236}">
                <a16:creationId xmlns:a16="http://schemas.microsoft.com/office/drawing/2014/main" id="{D17C11B6-39E8-496A-81B6-40BA6F51A9B5}"/>
              </a:ext>
            </a:extLst>
          </p:cNvPr>
          <p:cNvPicPr>
            <a:picLocks noChangeAspect="1"/>
          </p:cNvPicPr>
          <p:nvPr/>
        </p:nvPicPr>
        <p:blipFill>
          <a:blip r:embed="rId4"/>
          <a:stretch>
            <a:fillRect/>
          </a:stretch>
        </p:blipFill>
        <p:spPr>
          <a:xfrm>
            <a:off x="3734873" y="1872121"/>
            <a:ext cx="7957320" cy="3761897"/>
          </a:xfrm>
          <a:prstGeom prst="rect">
            <a:avLst/>
          </a:prstGeom>
        </p:spPr>
      </p:pic>
      <p:sp>
        <p:nvSpPr>
          <p:cNvPr id="8" name="文本框 7">
            <a:extLst>
              <a:ext uri="{FF2B5EF4-FFF2-40B4-BE49-F238E27FC236}">
                <a16:creationId xmlns:a16="http://schemas.microsoft.com/office/drawing/2014/main" id="{70406B16-F5AA-4462-A0E1-CA4D59599D7E}"/>
              </a:ext>
            </a:extLst>
          </p:cNvPr>
          <p:cNvSpPr txBox="1"/>
          <p:nvPr/>
        </p:nvSpPr>
        <p:spPr>
          <a:xfrm>
            <a:off x="387439" y="1062521"/>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密度图</a:t>
            </a:r>
            <a:endParaRPr lang="zh-CN" altLang="en-US" sz="3200" dirty="0"/>
          </a:p>
        </p:txBody>
      </p:sp>
    </p:spTree>
    <p:extLst>
      <p:ext uri="{BB962C8B-B14F-4D97-AF65-F5344CB8AC3E}">
        <p14:creationId xmlns:p14="http://schemas.microsoft.com/office/powerpoint/2010/main" val="42163278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18</a:t>
            </a:fld>
            <a:endParaRPr lang="zh-CN" altLang="en-US"/>
          </a:p>
        </p:txBody>
      </p:sp>
      <p:pic>
        <p:nvPicPr>
          <p:cNvPr id="6" name="图片 5">
            <a:extLst>
              <a:ext uri="{FF2B5EF4-FFF2-40B4-BE49-F238E27FC236}">
                <a16:creationId xmlns:a16="http://schemas.microsoft.com/office/drawing/2014/main" id="{112164E9-7198-4738-A34A-F3366A658BB6}"/>
              </a:ext>
            </a:extLst>
          </p:cNvPr>
          <p:cNvPicPr>
            <a:picLocks noChangeAspect="1"/>
          </p:cNvPicPr>
          <p:nvPr/>
        </p:nvPicPr>
        <p:blipFill rotWithShape="1">
          <a:blip r:embed="rId4"/>
          <a:srcRect r="7260"/>
          <a:stretch/>
        </p:blipFill>
        <p:spPr>
          <a:xfrm>
            <a:off x="53889" y="1956975"/>
            <a:ext cx="6042111" cy="2428893"/>
          </a:xfrm>
          <a:prstGeom prst="rect">
            <a:avLst/>
          </a:prstGeom>
          <a:ln>
            <a:noFill/>
          </a:ln>
          <a:effectLst>
            <a:outerShdw blurRad="292100" dist="139700" dir="2700000" algn="tl" rotWithShape="0">
              <a:srgbClr val="333333">
                <a:alpha val="65000"/>
              </a:srgbClr>
            </a:outerShdw>
          </a:effectLst>
        </p:spPr>
      </p:pic>
      <p:pic>
        <p:nvPicPr>
          <p:cNvPr id="9" name="图片 8">
            <a:extLst>
              <a:ext uri="{FF2B5EF4-FFF2-40B4-BE49-F238E27FC236}">
                <a16:creationId xmlns:a16="http://schemas.microsoft.com/office/drawing/2014/main" id="{3A8B15D7-F652-4132-9FEF-E039A3021FCD}"/>
              </a:ext>
            </a:extLst>
          </p:cNvPr>
          <p:cNvPicPr>
            <a:picLocks noChangeAspect="1"/>
          </p:cNvPicPr>
          <p:nvPr/>
        </p:nvPicPr>
        <p:blipFill>
          <a:blip r:embed="rId5"/>
          <a:stretch>
            <a:fillRect/>
          </a:stretch>
        </p:blipFill>
        <p:spPr>
          <a:xfrm>
            <a:off x="6302309" y="1641443"/>
            <a:ext cx="5524540" cy="4167218"/>
          </a:xfrm>
          <a:prstGeom prst="rect">
            <a:avLst/>
          </a:prstGeom>
          <a:ln>
            <a:noFill/>
          </a:ln>
          <a:effectLst>
            <a:outerShdw blurRad="292100" dist="139700" dir="2700000" algn="tl" rotWithShape="0">
              <a:srgbClr val="333333">
                <a:alpha val="65000"/>
              </a:srgbClr>
            </a:outerShdw>
          </a:effectLst>
        </p:spPr>
      </p:pic>
      <p:sp>
        <p:nvSpPr>
          <p:cNvPr id="10" name="文本框 9">
            <a:extLst>
              <a:ext uri="{FF2B5EF4-FFF2-40B4-BE49-F238E27FC236}">
                <a16:creationId xmlns:a16="http://schemas.microsoft.com/office/drawing/2014/main" id="{02F6B94C-5346-4F50-AD4B-41D50E2E4D03}"/>
              </a:ext>
            </a:extLst>
          </p:cNvPr>
          <p:cNvSpPr txBox="1"/>
          <p:nvPr/>
        </p:nvSpPr>
        <p:spPr>
          <a:xfrm>
            <a:off x="387439" y="1062521"/>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密度图</a:t>
            </a:r>
            <a:endParaRPr lang="zh-CN" altLang="en-US" sz="3200" dirty="0"/>
          </a:p>
        </p:txBody>
      </p:sp>
    </p:spTree>
    <p:extLst>
      <p:ext uri="{BB962C8B-B14F-4D97-AF65-F5344CB8AC3E}">
        <p14:creationId xmlns:p14="http://schemas.microsoft.com/office/powerpoint/2010/main" val="23024547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19</a:t>
            </a:fld>
            <a:endParaRPr lang="zh-CN" altLang="en-US"/>
          </a:p>
        </p:txBody>
      </p:sp>
      <p:sp>
        <p:nvSpPr>
          <p:cNvPr id="9" name="文本框 8">
            <a:extLst>
              <a:ext uri="{FF2B5EF4-FFF2-40B4-BE49-F238E27FC236}">
                <a16:creationId xmlns:a16="http://schemas.microsoft.com/office/drawing/2014/main" id="{67199CF7-4D3D-48F4-8025-400FB3D6FC5C}"/>
              </a:ext>
            </a:extLst>
          </p:cNvPr>
          <p:cNvSpPr txBox="1"/>
          <p:nvPr/>
        </p:nvSpPr>
        <p:spPr>
          <a:xfrm>
            <a:off x="519126" y="1590804"/>
            <a:ext cx="3291017" cy="4200445"/>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zh-CN" altLang="en-US" sz="2000" b="1" dirty="0"/>
              <a:t>热图（</a:t>
            </a:r>
            <a:r>
              <a:rPr lang="en-US" altLang="zh-CN" sz="2000" b="1" dirty="0"/>
              <a:t>Heatmap</a:t>
            </a:r>
            <a:r>
              <a:rPr lang="zh-CN" altLang="en-US" sz="2000" b="1" dirty="0"/>
              <a:t>）是一种常见的数据可视化方法，用于展示数据矩阵中不同变量之间的相关性、相似性或差异性。热图通常以矩阵的形式绘制，其中每个单元格的颜色表示对应变量的数值大小或分数，颜色越深表示数值越大或分数越高。</a:t>
            </a:r>
          </a:p>
        </p:txBody>
      </p:sp>
      <p:pic>
        <p:nvPicPr>
          <p:cNvPr id="8" name="图片 7">
            <a:extLst>
              <a:ext uri="{FF2B5EF4-FFF2-40B4-BE49-F238E27FC236}">
                <a16:creationId xmlns:a16="http://schemas.microsoft.com/office/drawing/2014/main" id="{AC7DD794-06E4-44DA-843A-204E1EB64591}"/>
              </a:ext>
            </a:extLst>
          </p:cNvPr>
          <p:cNvPicPr>
            <a:picLocks noChangeAspect="1"/>
          </p:cNvPicPr>
          <p:nvPr/>
        </p:nvPicPr>
        <p:blipFill rotWithShape="1">
          <a:blip r:embed="rId4"/>
          <a:srcRect l="3632" t="860" r="4557" b="3350"/>
          <a:stretch/>
        </p:blipFill>
        <p:spPr>
          <a:xfrm>
            <a:off x="4836016" y="1290495"/>
            <a:ext cx="6272011" cy="5065855"/>
          </a:xfrm>
          <a:prstGeom prst="rect">
            <a:avLst/>
          </a:prstGeom>
        </p:spPr>
      </p:pic>
      <p:sp>
        <p:nvSpPr>
          <p:cNvPr id="10" name="文本框 9">
            <a:extLst>
              <a:ext uri="{FF2B5EF4-FFF2-40B4-BE49-F238E27FC236}">
                <a16:creationId xmlns:a16="http://schemas.microsoft.com/office/drawing/2014/main" id="{0792D7C5-4968-47C3-91C5-4C536F757625}"/>
              </a:ext>
            </a:extLst>
          </p:cNvPr>
          <p:cNvSpPr txBox="1"/>
          <p:nvPr/>
        </p:nvSpPr>
        <p:spPr>
          <a:xfrm>
            <a:off x="519126" y="976612"/>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热图</a:t>
            </a:r>
            <a:endParaRPr lang="zh-CN" altLang="en-US" sz="3200" dirty="0"/>
          </a:p>
        </p:txBody>
      </p:sp>
    </p:spTree>
    <p:extLst>
      <p:ext uri="{BB962C8B-B14F-4D97-AF65-F5344CB8AC3E}">
        <p14:creationId xmlns:p14="http://schemas.microsoft.com/office/powerpoint/2010/main" val="3671852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r>
              <a:rPr lang="zh-CN" altLang="en-US" sz="3200" b="1" spc="160" dirty="0">
                <a:solidFill>
                  <a:schemeClr val="lt1"/>
                </a:solidFill>
                <a:uFillTx/>
                <a:latin typeface="微软雅黑" panose="020B0503020204020204" charset="-122"/>
                <a:ea typeface="微软雅黑" panose="020B0503020204020204" charset="-122"/>
                <a:sym typeface="+mn-ea"/>
              </a:rPr>
              <a:t>目录</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a:t>
            </a:fld>
            <a:endParaRPr lang="zh-CN" altLang="en-US"/>
          </a:p>
        </p:txBody>
      </p:sp>
      <p:sp>
        <p:nvSpPr>
          <p:cNvPr id="6" name="文本框 5">
            <a:extLst>
              <a:ext uri="{FF2B5EF4-FFF2-40B4-BE49-F238E27FC236}">
                <a16:creationId xmlns:a16="http://schemas.microsoft.com/office/drawing/2014/main" id="{E7144117-414A-4FA0-B248-31B3643085D0}"/>
              </a:ext>
            </a:extLst>
          </p:cNvPr>
          <p:cNvSpPr txBox="1"/>
          <p:nvPr/>
        </p:nvSpPr>
        <p:spPr>
          <a:xfrm>
            <a:off x="46999" y="1053474"/>
            <a:ext cx="5027277" cy="5577937"/>
          </a:xfrm>
          <a:prstGeom prst="rect">
            <a:avLst/>
          </a:prstGeom>
          <a:noFill/>
        </p:spPr>
        <p:txBody>
          <a:bodyPr wrap="square" rtlCol="0">
            <a:spAutoFit/>
          </a:bodyPr>
          <a:lstStyle/>
          <a:p>
            <a:pPr>
              <a:lnSpc>
                <a:spcPct val="150000"/>
              </a:lnSpc>
              <a:buSzPct val="100000"/>
            </a:pPr>
            <a:r>
              <a:rPr lang="en-US" altLang="zh-CN" sz="2000" b="1" spc="160" dirty="0">
                <a:latin typeface="微软雅黑" panose="020B0503020204020204" charset="-122"/>
                <a:ea typeface="微软雅黑" panose="020B0503020204020204" charset="-122"/>
              </a:rPr>
              <a:t>1.</a:t>
            </a:r>
            <a:r>
              <a:rPr lang="zh-CN" altLang="en-US" sz="2000" b="1" spc="160" dirty="0">
                <a:latin typeface="微软雅黑" panose="020B0503020204020204" charset="-122"/>
                <a:ea typeface="微软雅黑" panose="020B0503020204020204" charset="-122"/>
              </a:rPr>
              <a:t>基线表制作</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err="1">
                <a:latin typeface="微软雅黑" panose="020B0503020204020204" charset="-122"/>
                <a:ea typeface="微软雅黑" panose="020B0503020204020204" charset="-122"/>
              </a:rPr>
              <a:t>tableone</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a:latin typeface="微软雅黑" panose="020B0503020204020204" charset="-122"/>
                <a:ea typeface="微软雅黑" panose="020B0503020204020204" charset="-122"/>
              </a:rPr>
              <a:t>arsenal</a:t>
            </a:r>
          </a:p>
          <a:p>
            <a:pPr marL="914400" lvl="1" indent="-457200">
              <a:lnSpc>
                <a:spcPct val="150000"/>
              </a:lnSpc>
              <a:buSzPct val="100000"/>
              <a:buFont typeface="Wingdings" panose="05000000000000000000" pitchFamily="2" charset="2"/>
              <a:buChar char="Ø"/>
            </a:pPr>
            <a:r>
              <a:rPr lang="en-US" altLang="zh-CN" sz="2000" b="1" spc="160" dirty="0" err="1">
                <a:latin typeface="微软雅黑" panose="020B0503020204020204" charset="-122"/>
                <a:ea typeface="微软雅黑" panose="020B0503020204020204" charset="-122"/>
              </a:rPr>
              <a:t>gtsummary</a:t>
            </a:r>
            <a:endParaRPr lang="en-US" altLang="zh-CN" sz="2000" b="1" spc="160" dirty="0">
              <a:latin typeface="微软雅黑" panose="020B0503020204020204" charset="-122"/>
              <a:ea typeface="微软雅黑" panose="020B0503020204020204" charset="-122"/>
            </a:endParaRPr>
          </a:p>
          <a:p>
            <a:pPr>
              <a:lnSpc>
                <a:spcPct val="150000"/>
              </a:lnSpc>
              <a:buSzPct val="100000"/>
            </a:pPr>
            <a:r>
              <a:rPr lang="en-US" altLang="zh-CN" sz="2000" b="1" spc="160" dirty="0">
                <a:latin typeface="微软雅黑" panose="020B0503020204020204" charset="-122"/>
                <a:ea typeface="微软雅黑" panose="020B0503020204020204" charset="-122"/>
              </a:rPr>
              <a:t>2.</a:t>
            </a:r>
            <a:r>
              <a:rPr lang="zh-CN" altLang="en-US" sz="2000" b="1" spc="160" dirty="0">
                <a:latin typeface="微软雅黑" panose="020B0503020204020204" charset="-122"/>
                <a:ea typeface="微软雅黑" panose="020B0503020204020204" charset="-122"/>
              </a:rPr>
              <a:t>森林图绘制</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err="1">
                <a:latin typeface="微软雅黑" panose="020B0503020204020204" charset="-122"/>
                <a:ea typeface="微软雅黑" panose="020B0503020204020204" charset="-122"/>
              </a:rPr>
              <a:t>forestplot</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a:latin typeface="微软雅黑" panose="020B0503020204020204" charset="-122"/>
                <a:ea typeface="微软雅黑" panose="020B0503020204020204" charset="-122"/>
              </a:rPr>
              <a:t>ggplot2/</a:t>
            </a:r>
            <a:r>
              <a:rPr lang="en-US" altLang="zh-CN" sz="2000" b="1" spc="160" dirty="0" err="1">
                <a:latin typeface="微软雅黑" panose="020B0503020204020204" charset="-122"/>
                <a:ea typeface="微软雅黑" panose="020B0503020204020204" charset="-122"/>
              </a:rPr>
              <a:t>ggfp</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err="1">
                <a:latin typeface="微软雅黑" panose="020B0503020204020204" charset="-122"/>
                <a:ea typeface="微软雅黑" panose="020B0503020204020204" charset="-122"/>
              </a:rPr>
              <a:t>forestploter</a:t>
            </a:r>
            <a:endParaRPr lang="en-US" altLang="zh-CN" sz="2000" b="1" spc="160" dirty="0">
              <a:latin typeface="微软雅黑" panose="020B0503020204020204" charset="-122"/>
              <a:ea typeface="微软雅黑" panose="020B0503020204020204" charset="-122"/>
            </a:endParaRPr>
          </a:p>
          <a:p>
            <a:pPr>
              <a:lnSpc>
                <a:spcPct val="150000"/>
              </a:lnSpc>
              <a:buSzPct val="100000"/>
            </a:pPr>
            <a:r>
              <a:rPr lang="en-US" altLang="zh-CN" sz="2000" b="1" spc="160" dirty="0">
                <a:latin typeface="微软雅黑" panose="020B0503020204020204" charset="-122"/>
                <a:ea typeface="微软雅黑" panose="020B0503020204020204" charset="-122"/>
              </a:rPr>
              <a:t>3.</a:t>
            </a:r>
            <a:r>
              <a:rPr lang="zh-CN" altLang="en-US" sz="2000" b="1" spc="160" dirty="0">
                <a:latin typeface="微软雅黑" panose="020B0503020204020204" charset="-122"/>
                <a:ea typeface="微软雅黑" panose="020B0503020204020204" charset="-122"/>
              </a:rPr>
              <a:t>基于</a:t>
            </a:r>
            <a:r>
              <a:rPr lang="en-US" altLang="zh-CN" sz="2000" b="1" spc="160" dirty="0">
                <a:latin typeface="微软雅黑" panose="020B0503020204020204" charset="-122"/>
                <a:ea typeface="微软雅黑" panose="020B0503020204020204" charset="-122"/>
              </a:rPr>
              <a:t>ggplot2</a:t>
            </a:r>
            <a:r>
              <a:rPr lang="zh-CN" altLang="en-US" sz="2000" b="1" spc="160" dirty="0">
                <a:latin typeface="微软雅黑" panose="020B0503020204020204" charset="-122"/>
                <a:ea typeface="微软雅黑" panose="020B0503020204020204" charset="-122"/>
              </a:rPr>
              <a:t>包绘图</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zh-CN" altLang="en-US" sz="2000" b="1" spc="160" dirty="0">
                <a:latin typeface="微软雅黑" panose="020B0503020204020204" charset="-122"/>
                <a:ea typeface="微软雅黑" panose="020B0503020204020204" charset="-122"/>
              </a:rPr>
              <a:t>箱线图</a:t>
            </a:r>
            <a:r>
              <a:rPr lang="en-US" altLang="zh-CN" sz="2000" b="1" spc="160" dirty="0">
                <a:latin typeface="微软雅黑" panose="020B0503020204020204" charset="-122"/>
                <a:ea typeface="微软雅黑" panose="020B0503020204020204" charset="-122"/>
              </a:rPr>
              <a:t>/</a:t>
            </a:r>
            <a:r>
              <a:rPr lang="zh-CN" altLang="en-US" sz="2000" b="1" spc="160" dirty="0">
                <a:latin typeface="微软雅黑" panose="020B0503020204020204" charset="-122"/>
                <a:ea typeface="微软雅黑" panose="020B0503020204020204" charset="-122"/>
              </a:rPr>
              <a:t>密度图</a:t>
            </a:r>
            <a:r>
              <a:rPr lang="en-US" altLang="zh-CN" sz="2000" b="1" spc="160" dirty="0">
                <a:latin typeface="微软雅黑" panose="020B0503020204020204" charset="-122"/>
                <a:ea typeface="微软雅黑" panose="020B0503020204020204" charset="-122"/>
              </a:rPr>
              <a:t>/</a:t>
            </a:r>
            <a:r>
              <a:rPr lang="zh-CN" altLang="en-US" sz="2000" b="1" spc="160" dirty="0">
                <a:latin typeface="微软雅黑" panose="020B0503020204020204" charset="-122"/>
                <a:ea typeface="微软雅黑" panose="020B0503020204020204" charset="-122"/>
              </a:rPr>
              <a:t>热图</a:t>
            </a:r>
            <a:r>
              <a:rPr lang="en-US" altLang="zh-CN" sz="2000" b="1" spc="160" dirty="0">
                <a:latin typeface="微软雅黑" panose="020B0503020204020204" charset="-122"/>
                <a:ea typeface="微软雅黑" panose="020B0503020204020204" charset="-122"/>
              </a:rPr>
              <a:t>/</a:t>
            </a:r>
            <a:r>
              <a:rPr lang="zh-CN" altLang="en-US" sz="2000" b="1" spc="160" dirty="0">
                <a:latin typeface="微软雅黑" panose="020B0503020204020204" charset="-122"/>
                <a:ea typeface="微软雅黑" panose="020B0503020204020204" charset="-122"/>
              </a:rPr>
              <a:t>插件使用</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zh-CN" altLang="en-US" sz="2000" b="1" spc="160" dirty="0">
                <a:latin typeface="微软雅黑" panose="020B0503020204020204" charset="-122"/>
                <a:ea typeface="微软雅黑" panose="020B0503020204020204" charset="-122"/>
              </a:rPr>
              <a:t>复现一张组合图</a:t>
            </a:r>
            <a:endParaRPr lang="en-US" altLang="zh-CN" sz="2000" b="1" spc="160" dirty="0">
              <a:latin typeface="微软雅黑" panose="020B0503020204020204" charset="-122"/>
              <a:ea typeface="微软雅黑" panose="020B0503020204020204" charset="-122"/>
            </a:endParaRPr>
          </a:p>
          <a:p>
            <a:pPr>
              <a:lnSpc>
                <a:spcPct val="150000"/>
              </a:lnSpc>
              <a:buSzPct val="100000"/>
            </a:pPr>
            <a:r>
              <a:rPr lang="en-US" altLang="zh-CN" sz="2000" b="1" spc="160" dirty="0">
                <a:latin typeface="微软雅黑" panose="020B0503020204020204" charset="-122"/>
                <a:ea typeface="微软雅黑" panose="020B0503020204020204" charset="-122"/>
              </a:rPr>
              <a:t>4.</a:t>
            </a:r>
            <a:r>
              <a:rPr lang="zh-CN" altLang="en-US" sz="2000" b="1" spc="160" dirty="0">
                <a:latin typeface="微软雅黑" panose="020B0503020204020204" charset="-122"/>
                <a:ea typeface="微软雅黑" panose="020B0503020204020204" charset="-122"/>
              </a:rPr>
              <a:t>使用人工智能协助绘制科研图表</a:t>
            </a:r>
          </a:p>
        </p:txBody>
      </p:sp>
    </p:spTree>
    <p:extLst>
      <p:ext uri="{BB962C8B-B14F-4D97-AF65-F5344CB8AC3E}">
        <p14:creationId xmlns:p14="http://schemas.microsoft.com/office/powerpoint/2010/main" val="1381743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20</a:t>
            </a:fld>
            <a:endParaRPr lang="zh-CN" altLang="en-US"/>
          </a:p>
        </p:txBody>
      </p:sp>
      <p:pic>
        <p:nvPicPr>
          <p:cNvPr id="4" name="图片 3">
            <a:extLst>
              <a:ext uri="{FF2B5EF4-FFF2-40B4-BE49-F238E27FC236}">
                <a16:creationId xmlns:a16="http://schemas.microsoft.com/office/drawing/2014/main" id="{3035D154-BBB2-4C1F-8F34-365EAAC9C6E4}"/>
              </a:ext>
            </a:extLst>
          </p:cNvPr>
          <p:cNvPicPr>
            <a:picLocks noChangeAspect="1"/>
          </p:cNvPicPr>
          <p:nvPr/>
        </p:nvPicPr>
        <p:blipFill rotWithShape="1">
          <a:blip r:embed="rId4"/>
          <a:srcRect r="17268"/>
          <a:stretch/>
        </p:blipFill>
        <p:spPr>
          <a:xfrm>
            <a:off x="212501" y="2309804"/>
            <a:ext cx="5705341" cy="2238391"/>
          </a:xfrm>
          <a:prstGeom prst="rect">
            <a:avLst/>
          </a:prstGeom>
          <a:ln>
            <a:noFill/>
          </a:ln>
          <a:effectLst>
            <a:outerShdw blurRad="292100" dist="139700" dir="2700000" algn="tl" rotWithShape="0">
              <a:srgbClr val="333333">
                <a:alpha val="65000"/>
              </a:srgbClr>
            </a:outerShdw>
          </a:effectLst>
        </p:spPr>
      </p:pic>
      <p:pic>
        <p:nvPicPr>
          <p:cNvPr id="8" name="图片 7">
            <a:extLst>
              <a:ext uri="{FF2B5EF4-FFF2-40B4-BE49-F238E27FC236}">
                <a16:creationId xmlns:a16="http://schemas.microsoft.com/office/drawing/2014/main" id="{7B9B4688-6F04-4945-8B14-C7B6F009C2BE}"/>
              </a:ext>
            </a:extLst>
          </p:cNvPr>
          <p:cNvPicPr>
            <a:picLocks noChangeAspect="1"/>
          </p:cNvPicPr>
          <p:nvPr/>
        </p:nvPicPr>
        <p:blipFill>
          <a:blip r:embed="rId5"/>
          <a:stretch>
            <a:fillRect/>
          </a:stretch>
        </p:blipFill>
        <p:spPr>
          <a:xfrm>
            <a:off x="6196898" y="1588949"/>
            <a:ext cx="5529303" cy="4233893"/>
          </a:xfrm>
          <a:prstGeom prst="rect">
            <a:avLst/>
          </a:prstGeom>
          <a:ln>
            <a:noFill/>
          </a:ln>
          <a:effectLst>
            <a:outerShdw blurRad="292100" dist="139700" dir="2700000" algn="tl" rotWithShape="0">
              <a:srgbClr val="333333">
                <a:alpha val="65000"/>
              </a:srgbClr>
            </a:outerShdw>
          </a:effectLst>
        </p:spPr>
      </p:pic>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热图</a:t>
            </a:r>
            <a:endParaRPr lang="zh-CN" altLang="en-US" sz="3200" dirty="0"/>
          </a:p>
        </p:txBody>
      </p:sp>
    </p:spTree>
    <p:extLst>
      <p:ext uri="{BB962C8B-B14F-4D97-AF65-F5344CB8AC3E}">
        <p14:creationId xmlns:p14="http://schemas.microsoft.com/office/powerpoint/2010/main" val="13830143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21</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5398716"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使用</a:t>
            </a:r>
            <a:r>
              <a:rPr lang="en-US" altLang="zh-CN" sz="3200" b="1" spc="160" dirty="0">
                <a:solidFill>
                  <a:srgbClr val="FF0000"/>
                </a:solidFill>
                <a:latin typeface="微软雅黑" panose="020B0503020204020204" charset="-122"/>
                <a:ea typeface="微软雅黑" panose="020B0503020204020204" charset="-122"/>
              </a:rPr>
              <a:t>esquisse</a:t>
            </a:r>
            <a:r>
              <a:rPr lang="zh-CN" altLang="en-US" sz="3200" b="1" spc="160" dirty="0">
                <a:latin typeface="微软雅黑" panose="020B0503020204020204" charset="-122"/>
                <a:ea typeface="微软雅黑" panose="020B0503020204020204" charset="-122"/>
              </a:rPr>
              <a:t>插件绘图</a:t>
            </a:r>
            <a:endParaRPr lang="zh-CN" altLang="en-US" sz="3200" dirty="0"/>
          </a:p>
        </p:txBody>
      </p:sp>
      <p:sp>
        <p:nvSpPr>
          <p:cNvPr id="9" name="文本框 8">
            <a:extLst>
              <a:ext uri="{FF2B5EF4-FFF2-40B4-BE49-F238E27FC236}">
                <a16:creationId xmlns:a16="http://schemas.microsoft.com/office/drawing/2014/main" id="{B7B02CE8-8365-4095-B60F-05BB60C96FC5}"/>
              </a:ext>
            </a:extLst>
          </p:cNvPr>
          <p:cNvSpPr txBox="1"/>
          <p:nvPr/>
        </p:nvSpPr>
        <p:spPr>
          <a:xfrm>
            <a:off x="684190" y="1821763"/>
            <a:ext cx="6172200" cy="461665"/>
          </a:xfrm>
          <a:prstGeom prst="rect">
            <a:avLst/>
          </a:prstGeom>
          <a:noFill/>
        </p:spPr>
        <p:txBody>
          <a:bodyPr wrap="square">
            <a:spAutoFit/>
          </a:bodyPr>
          <a:lstStyle/>
          <a:p>
            <a:r>
              <a:rPr lang="en-US" altLang="zh-CN" sz="2400" b="0" i="0" dirty="0" err="1">
                <a:solidFill>
                  <a:srgbClr val="000000"/>
                </a:solidFill>
                <a:effectLst/>
                <a:latin typeface="Operator Mono"/>
              </a:rPr>
              <a:t>install.packages</a:t>
            </a:r>
            <a:r>
              <a:rPr lang="en-US" altLang="zh-CN" sz="2400" b="0" i="0" dirty="0">
                <a:solidFill>
                  <a:srgbClr val="000000"/>
                </a:solidFill>
                <a:effectLst/>
                <a:latin typeface="Operator Mono"/>
              </a:rPr>
              <a:t>(</a:t>
            </a:r>
            <a:r>
              <a:rPr lang="en-US" altLang="zh-CN" sz="2400" b="0" i="0" dirty="0">
                <a:solidFill>
                  <a:srgbClr val="C41A16"/>
                </a:solidFill>
                <a:effectLst/>
                <a:latin typeface="Operator Mono"/>
              </a:rPr>
              <a:t>"esquisse"</a:t>
            </a:r>
            <a:r>
              <a:rPr lang="en-US" altLang="zh-CN" sz="2400" b="0" i="0" dirty="0">
                <a:solidFill>
                  <a:srgbClr val="000000"/>
                </a:solidFill>
                <a:effectLst/>
                <a:latin typeface="Operator Mono"/>
              </a:rPr>
              <a:t>)</a:t>
            </a:r>
            <a:endParaRPr lang="zh-CN" altLang="en-US" sz="2400" dirty="0"/>
          </a:p>
        </p:txBody>
      </p:sp>
      <p:pic>
        <p:nvPicPr>
          <p:cNvPr id="12" name="图片 11">
            <a:extLst>
              <a:ext uri="{FF2B5EF4-FFF2-40B4-BE49-F238E27FC236}">
                <a16:creationId xmlns:a16="http://schemas.microsoft.com/office/drawing/2014/main" id="{695EDE4F-9183-4E05-8593-EA38849AC3E2}"/>
              </a:ext>
            </a:extLst>
          </p:cNvPr>
          <p:cNvPicPr>
            <a:picLocks noChangeAspect="1"/>
          </p:cNvPicPr>
          <p:nvPr/>
        </p:nvPicPr>
        <p:blipFill>
          <a:blip r:embed="rId4"/>
          <a:stretch>
            <a:fillRect/>
          </a:stretch>
        </p:blipFill>
        <p:spPr>
          <a:xfrm>
            <a:off x="4393023" y="1976907"/>
            <a:ext cx="7086883" cy="4204673"/>
          </a:xfrm>
          <a:prstGeom prst="rect">
            <a:avLst/>
          </a:prstGeom>
          <a:ln>
            <a:noFill/>
          </a:ln>
          <a:effectLst>
            <a:outerShdw blurRad="292100" dist="139700" dir="2700000" algn="tl" rotWithShape="0">
              <a:srgbClr val="333333">
                <a:alpha val="65000"/>
              </a:srgbClr>
            </a:outerShdw>
          </a:effectLst>
        </p:spPr>
      </p:pic>
      <p:pic>
        <p:nvPicPr>
          <p:cNvPr id="14" name="图片 13">
            <a:extLst>
              <a:ext uri="{FF2B5EF4-FFF2-40B4-BE49-F238E27FC236}">
                <a16:creationId xmlns:a16="http://schemas.microsoft.com/office/drawing/2014/main" id="{6E1F8F38-6BBD-417C-A56C-2A198200C43B}"/>
              </a:ext>
            </a:extLst>
          </p:cNvPr>
          <p:cNvPicPr>
            <a:picLocks noChangeAspect="1"/>
          </p:cNvPicPr>
          <p:nvPr/>
        </p:nvPicPr>
        <p:blipFill>
          <a:blip r:embed="rId5"/>
          <a:stretch>
            <a:fillRect/>
          </a:stretch>
        </p:blipFill>
        <p:spPr>
          <a:xfrm>
            <a:off x="684190" y="2598988"/>
            <a:ext cx="2776558" cy="307183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844143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22</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5398716"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复现一张组合图</a:t>
            </a:r>
            <a:endParaRPr lang="en-US" altLang="zh-CN" sz="3200" b="1" spc="160" dirty="0">
              <a:latin typeface="微软雅黑" panose="020B0503020204020204" charset="-122"/>
              <a:ea typeface="微软雅黑" panose="020B0503020204020204" charset="-122"/>
            </a:endParaRPr>
          </a:p>
        </p:txBody>
      </p:sp>
      <p:pic>
        <p:nvPicPr>
          <p:cNvPr id="4" name="图片 3">
            <a:extLst>
              <a:ext uri="{FF2B5EF4-FFF2-40B4-BE49-F238E27FC236}">
                <a16:creationId xmlns:a16="http://schemas.microsoft.com/office/drawing/2014/main" id="{8B64EA08-A4D0-43FC-ADD5-4ABF34963535}"/>
              </a:ext>
            </a:extLst>
          </p:cNvPr>
          <p:cNvPicPr>
            <a:picLocks noChangeAspect="1"/>
          </p:cNvPicPr>
          <p:nvPr/>
        </p:nvPicPr>
        <p:blipFill>
          <a:blip r:embed="rId4"/>
          <a:stretch>
            <a:fillRect/>
          </a:stretch>
        </p:blipFill>
        <p:spPr>
          <a:xfrm>
            <a:off x="5403847" y="1118280"/>
            <a:ext cx="5949953" cy="5216646"/>
          </a:xfrm>
          <a:prstGeom prst="rect">
            <a:avLst/>
          </a:prstGeom>
          <a:ln>
            <a:noFill/>
          </a:ln>
          <a:effectLst>
            <a:outerShdw blurRad="292100" dist="139700" dir="2700000" algn="tl" rotWithShape="0">
              <a:srgbClr val="333333">
                <a:alpha val="65000"/>
              </a:srgbClr>
            </a:outerShdw>
          </a:effectLst>
        </p:spPr>
      </p:pic>
      <p:pic>
        <p:nvPicPr>
          <p:cNvPr id="7" name="图片 6">
            <a:extLst>
              <a:ext uri="{FF2B5EF4-FFF2-40B4-BE49-F238E27FC236}">
                <a16:creationId xmlns:a16="http://schemas.microsoft.com/office/drawing/2014/main" id="{18E6CB1D-ABAE-422E-AE18-40CBB2C11D45}"/>
              </a:ext>
            </a:extLst>
          </p:cNvPr>
          <p:cNvPicPr>
            <a:picLocks noChangeAspect="1"/>
          </p:cNvPicPr>
          <p:nvPr/>
        </p:nvPicPr>
        <p:blipFill>
          <a:blip r:embed="rId5"/>
          <a:stretch>
            <a:fillRect/>
          </a:stretch>
        </p:blipFill>
        <p:spPr>
          <a:xfrm>
            <a:off x="0" y="1703055"/>
            <a:ext cx="4907356" cy="178887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881827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23</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6454784"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复现一张组合图</a:t>
            </a:r>
            <a:r>
              <a:rPr lang="en-US" altLang="zh-CN" sz="3200" b="1" spc="160" dirty="0">
                <a:latin typeface="微软雅黑" panose="020B0503020204020204" charset="-122"/>
                <a:ea typeface="微软雅黑" panose="020B0503020204020204" charset="-122"/>
              </a:rPr>
              <a:t>-</a:t>
            </a:r>
            <a:r>
              <a:rPr lang="zh-CN" altLang="en-US" sz="3200" b="1" spc="160" dirty="0">
                <a:latin typeface="微软雅黑" panose="020B0503020204020204" charset="-122"/>
                <a:ea typeface="微软雅黑" panose="020B0503020204020204" charset="-122"/>
              </a:rPr>
              <a:t>图</a:t>
            </a:r>
            <a:r>
              <a:rPr lang="en-US" altLang="zh-CN" sz="3200" b="1" spc="160" dirty="0">
                <a:latin typeface="微软雅黑" panose="020B0503020204020204" charset="-122"/>
                <a:ea typeface="微软雅黑" panose="020B0503020204020204" charset="-122"/>
              </a:rPr>
              <a:t>A (</a:t>
            </a:r>
            <a:r>
              <a:rPr lang="zh-CN" altLang="en-US" sz="3200" b="1" spc="160" dirty="0">
                <a:latin typeface="微软雅黑" panose="020B0503020204020204" charset="-122"/>
                <a:ea typeface="微软雅黑" panose="020B0503020204020204" charset="-122"/>
              </a:rPr>
              <a:t>面积图</a:t>
            </a:r>
            <a:r>
              <a:rPr lang="en-US" altLang="zh-CN" sz="3200" b="1" spc="160" dirty="0">
                <a:latin typeface="微软雅黑" panose="020B0503020204020204" charset="-122"/>
                <a:ea typeface="微软雅黑" panose="020B0503020204020204" charset="-122"/>
              </a:rPr>
              <a:t>)</a:t>
            </a:r>
          </a:p>
        </p:txBody>
      </p:sp>
      <p:pic>
        <p:nvPicPr>
          <p:cNvPr id="15362" name="Picture 2">
            <a:extLst>
              <a:ext uri="{FF2B5EF4-FFF2-40B4-BE49-F238E27FC236}">
                <a16:creationId xmlns:a16="http://schemas.microsoft.com/office/drawing/2014/main" id="{33A8BCF5-7D33-4872-9492-4C9616FCBF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09104" y="1703055"/>
            <a:ext cx="7312070" cy="491644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21595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24</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5" y="1118280"/>
            <a:ext cx="6351753"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复现一张组合图</a:t>
            </a:r>
            <a:r>
              <a:rPr lang="en-US" altLang="zh-CN" sz="3200" b="1" spc="160" dirty="0">
                <a:latin typeface="微软雅黑" panose="020B0503020204020204" charset="-122"/>
                <a:ea typeface="微软雅黑" panose="020B0503020204020204" charset="-122"/>
              </a:rPr>
              <a:t>-</a:t>
            </a:r>
            <a:r>
              <a:rPr lang="zh-CN" altLang="en-US" sz="3200" b="1" spc="160" dirty="0">
                <a:latin typeface="微软雅黑" panose="020B0503020204020204" charset="-122"/>
                <a:ea typeface="微软雅黑" panose="020B0503020204020204" charset="-122"/>
              </a:rPr>
              <a:t>图</a:t>
            </a:r>
            <a:r>
              <a:rPr lang="en-US" altLang="zh-CN" sz="3200" b="1" spc="160" dirty="0">
                <a:latin typeface="微软雅黑" panose="020B0503020204020204" charset="-122"/>
                <a:ea typeface="微软雅黑" panose="020B0503020204020204" charset="-122"/>
              </a:rPr>
              <a:t>B (</a:t>
            </a:r>
            <a:r>
              <a:rPr lang="zh-CN" altLang="en-US" sz="3200" b="1" spc="160" dirty="0">
                <a:latin typeface="微软雅黑" panose="020B0503020204020204" charset="-122"/>
                <a:ea typeface="微软雅黑" panose="020B0503020204020204" charset="-122"/>
              </a:rPr>
              <a:t>热图</a:t>
            </a:r>
            <a:r>
              <a:rPr lang="en-US" altLang="zh-CN" sz="3200" b="1" spc="160" dirty="0">
                <a:latin typeface="微软雅黑" panose="020B0503020204020204" charset="-122"/>
                <a:ea typeface="微软雅黑" panose="020B0503020204020204" charset="-122"/>
              </a:rPr>
              <a:t>)</a:t>
            </a:r>
          </a:p>
        </p:txBody>
      </p:sp>
      <p:pic>
        <p:nvPicPr>
          <p:cNvPr id="20482" name="Picture 2">
            <a:extLst>
              <a:ext uri="{FF2B5EF4-FFF2-40B4-BE49-F238E27FC236}">
                <a16:creationId xmlns:a16="http://schemas.microsoft.com/office/drawing/2014/main" id="{2CD8354A-5CFE-4711-B403-5AD9E17F11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1228" y="1735945"/>
            <a:ext cx="6879834" cy="485159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120119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25</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6699482"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复现一张组合图</a:t>
            </a:r>
            <a:r>
              <a:rPr lang="en-US" altLang="zh-CN" sz="3200" b="1" spc="160" dirty="0">
                <a:latin typeface="微软雅黑" panose="020B0503020204020204" charset="-122"/>
                <a:ea typeface="微软雅黑" panose="020B0503020204020204" charset="-122"/>
              </a:rPr>
              <a:t>-</a:t>
            </a:r>
            <a:r>
              <a:rPr lang="zh-CN" altLang="en-US" sz="3200" b="1" spc="160" dirty="0">
                <a:latin typeface="微软雅黑" panose="020B0503020204020204" charset="-122"/>
                <a:ea typeface="微软雅黑" panose="020B0503020204020204" charset="-122"/>
              </a:rPr>
              <a:t>图</a:t>
            </a:r>
            <a:r>
              <a:rPr lang="en-US" altLang="zh-CN" sz="3200" b="1" spc="160" dirty="0">
                <a:latin typeface="微软雅黑" panose="020B0503020204020204" charset="-122"/>
                <a:ea typeface="微软雅黑" panose="020B0503020204020204" charset="-122"/>
              </a:rPr>
              <a:t>C (</a:t>
            </a:r>
            <a:r>
              <a:rPr lang="zh-CN" altLang="en-US" sz="3200" b="1" spc="160" dirty="0">
                <a:latin typeface="微软雅黑" panose="020B0503020204020204" charset="-122"/>
                <a:ea typeface="微软雅黑" panose="020B0503020204020204" charset="-122"/>
              </a:rPr>
              <a:t>径向热力图</a:t>
            </a:r>
            <a:r>
              <a:rPr lang="en-US" altLang="zh-CN" sz="3200" b="1" spc="160" dirty="0">
                <a:latin typeface="微软雅黑" panose="020B0503020204020204" charset="-122"/>
                <a:ea typeface="微软雅黑" panose="020B0503020204020204" charset="-122"/>
              </a:rPr>
              <a:t>)</a:t>
            </a:r>
          </a:p>
        </p:txBody>
      </p:sp>
      <p:pic>
        <p:nvPicPr>
          <p:cNvPr id="19458" name="Picture 2">
            <a:extLst>
              <a:ext uri="{FF2B5EF4-FFF2-40B4-BE49-F238E27FC236}">
                <a16:creationId xmlns:a16="http://schemas.microsoft.com/office/drawing/2014/main" id="{04A5F97A-A6B9-4C07-A89C-F41354049F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532" y="2112135"/>
            <a:ext cx="11109205" cy="327490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71689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4.</a:t>
            </a:r>
            <a:r>
              <a:rPr lang="zh-CN" altLang="en-US" sz="3200" b="1" spc="160" dirty="0">
                <a:latin typeface="微软雅黑" panose="020B0503020204020204" charset="-122"/>
                <a:ea typeface="微软雅黑" panose="020B0503020204020204" charset="-122"/>
              </a:rPr>
              <a:t>使用人工智能协助绘制科研图表</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26</a:t>
            </a:fld>
            <a:endParaRPr lang="zh-CN" altLang="en-US"/>
          </a:p>
        </p:txBody>
      </p:sp>
      <p:sp>
        <p:nvSpPr>
          <p:cNvPr id="9" name="文本框 8">
            <a:extLst>
              <a:ext uri="{FF2B5EF4-FFF2-40B4-BE49-F238E27FC236}">
                <a16:creationId xmlns:a16="http://schemas.microsoft.com/office/drawing/2014/main" id="{F391BAF7-361B-45FE-9983-BBE303AC2D82}"/>
              </a:ext>
            </a:extLst>
          </p:cNvPr>
          <p:cNvSpPr txBox="1"/>
          <p:nvPr/>
        </p:nvSpPr>
        <p:spPr>
          <a:xfrm>
            <a:off x="1278979" y="4563342"/>
            <a:ext cx="9507077" cy="1892121"/>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a:t>Cursor</a:t>
            </a:r>
            <a:r>
              <a:rPr lang="zh-CN" altLang="en-US" sz="2000" b="1" dirty="0"/>
              <a:t>是一个集成了 </a:t>
            </a:r>
            <a:r>
              <a:rPr lang="en-US" altLang="zh-CN" sz="2000" b="1" dirty="0"/>
              <a:t>GPT-4 </a:t>
            </a:r>
            <a:r>
              <a:rPr lang="zh-CN" altLang="en-US" sz="2000" b="1" dirty="0"/>
              <a:t>的国内直接可以访问的，优秀而强大的免费代码生成器，可以帮助你快速编写、编辑和讨论代码。 它支持多种编程语言，如 </a:t>
            </a:r>
            <a:r>
              <a:rPr lang="en-US" altLang="zh-CN" sz="2000" b="1" dirty="0"/>
              <a:t>Python, Java, C#, JavaScript </a:t>
            </a:r>
            <a:r>
              <a:rPr lang="zh-CN" altLang="en-US" sz="2000" b="1" dirty="0"/>
              <a:t>等，并且可以根据你的输入和需求自动生成代码片段。 </a:t>
            </a:r>
            <a:r>
              <a:rPr lang="en-US" altLang="zh-CN" sz="2000" b="1" dirty="0"/>
              <a:t>Cursor</a:t>
            </a:r>
            <a:r>
              <a:rPr lang="zh-CN" altLang="en-US" sz="2000" b="1" dirty="0"/>
              <a:t>还可以帮助你重构、理解和优化代码，提高开发效率。</a:t>
            </a:r>
          </a:p>
        </p:txBody>
      </p:sp>
      <p:pic>
        <p:nvPicPr>
          <p:cNvPr id="10" name="图片 9">
            <a:extLst>
              <a:ext uri="{FF2B5EF4-FFF2-40B4-BE49-F238E27FC236}">
                <a16:creationId xmlns:a16="http://schemas.microsoft.com/office/drawing/2014/main" id="{01A4CFA2-8B43-4FC5-B780-499C9B8D75EE}"/>
              </a:ext>
            </a:extLst>
          </p:cNvPr>
          <p:cNvPicPr>
            <a:picLocks noChangeAspect="1"/>
          </p:cNvPicPr>
          <p:nvPr/>
        </p:nvPicPr>
        <p:blipFill>
          <a:blip r:embed="rId4"/>
          <a:stretch>
            <a:fillRect/>
          </a:stretch>
        </p:blipFill>
        <p:spPr>
          <a:xfrm>
            <a:off x="1410238" y="1027629"/>
            <a:ext cx="8969380" cy="32793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6012182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4.</a:t>
            </a:r>
            <a:r>
              <a:rPr lang="zh-CN" altLang="en-US" sz="3200" b="1" spc="160" dirty="0">
                <a:latin typeface="微软雅黑" panose="020B0503020204020204" charset="-122"/>
                <a:ea typeface="微软雅黑" panose="020B0503020204020204" charset="-122"/>
              </a:rPr>
              <a:t>使用人工智能协助绘制科研图表</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27</a:t>
            </a:fld>
            <a:endParaRPr lang="zh-CN" altLang="en-US"/>
          </a:p>
        </p:txBody>
      </p:sp>
      <p:sp>
        <p:nvSpPr>
          <p:cNvPr id="6" name="矩形 5">
            <a:extLst>
              <a:ext uri="{FF2B5EF4-FFF2-40B4-BE49-F238E27FC236}">
                <a16:creationId xmlns:a16="http://schemas.microsoft.com/office/drawing/2014/main" id="{D527A17F-CBD7-4407-8009-6C2E92B41C68}"/>
              </a:ext>
            </a:extLst>
          </p:cNvPr>
          <p:cNvSpPr/>
          <p:nvPr/>
        </p:nvSpPr>
        <p:spPr>
          <a:xfrm>
            <a:off x="1461752" y="2128550"/>
            <a:ext cx="2743200" cy="1110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solidFill>
                  <a:schemeClr val="tx1"/>
                </a:solidFill>
              </a:rPr>
              <a:t>提出绘图需求</a:t>
            </a:r>
          </a:p>
        </p:txBody>
      </p:sp>
      <p:sp>
        <p:nvSpPr>
          <p:cNvPr id="12" name="矩形 11">
            <a:extLst>
              <a:ext uri="{FF2B5EF4-FFF2-40B4-BE49-F238E27FC236}">
                <a16:creationId xmlns:a16="http://schemas.microsoft.com/office/drawing/2014/main" id="{E9C4248B-D3E7-4B12-B39B-144F8B7A8B89}"/>
              </a:ext>
            </a:extLst>
          </p:cNvPr>
          <p:cNvSpPr/>
          <p:nvPr/>
        </p:nvSpPr>
        <p:spPr>
          <a:xfrm>
            <a:off x="7190704" y="2128549"/>
            <a:ext cx="2743200" cy="1110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solidFill>
                  <a:schemeClr val="tx1"/>
                </a:solidFill>
              </a:rPr>
              <a:t>绘图代码</a:t>
            </a:r>
          </a:p>
        </p:txBody>
      </p:sp>
      <p:sp>
        <p:nvSpPr>
          <p:cNvPr id="7" name="箭头: 右 6">
            <a:extLst>
              <a:ext uri="{FF2B5EF4-FFF2-40B4-BE49-F238E27FC236}">
                <a16:creationId xmlns:a16="http://schemas.microsoft.com/office/drawing/2014/main" id="{2AB46316-E294-419D-B515-969C1510118B}"/>
              </a:ext>
            </a:extLst>
          </p:cNvPr>
          <p:cNvSpPr/>
          <p:nvPr/>
        </p:nvSpPr>
        <p:spPr>
          <a:xfrm>
            <a:off x="4483993" y="2383733"/>
            <a:ext cx="2524540" cy="855616"/>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B88887B2-CE4D-4D1A-8F3A-A6716022A053}"/>
              </a:ext>
            </a:extLst>
          </p:cNvPr>
          <p:cNvSpPr/>
          <p:nvPr/>
        </p:nvSpPr>
        <p:spPr>
          <a:xfrm>
            <a:off x="1461752" y="4302933"/>
            <a:ext cx="2743200" cy="1110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solidFill>
                  <a:schemeClr val="tx1"/>
                </a:solidFill>
              </a:rPr>
              <a:t>提高代码能力</a:t>
            </a:r>
          </a:p>
        </p:txBody>
      </p:sp>
      <p:sp>
        <p:nvSpPr>
          <p:cNvPr id="14" name="矩形 13">
            <a:extLst>
              <a:ext uri="{FF2B5EF4-FFF2-40B4-BE49-F238E27FC236}">
                <a16:creationId xmlns:a16="http://schemas.microsoft.com/office/drawing/2014/main" id="{9DFE741E-4041-4E8C-AACC-78301FA0C71A}"/>
              </a:ext>
            </a:extLst>
          </p:cNvPr>
          <p:cNvSpPr/>
          <p:nvPr/>
        </p:nvSpPr>
        <p:spPr>
          <a:xfrm>
            <a:off x="7190704" y="4302932"/>
            <a:ext cx="2743200" cy="1110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solidFill>
                  <a:schemeClr val="tx1"/>
                </a:solidFill>
              </a:rPr>
              <a:t>他人代码</a:t>
            </a:r>
          </a:p>
        </p:txBody>
      </p:sp>
      <p:sp>
        <p:nvSpPr>
          <p:cNvPr id="15" name="箭头: 右 14">
            <a:extLst>
              <a:ext uri="{FF2B5EF4-FFF2-40B4-BE49-F238E27FC236}">
                <a16:creationId xmlns:a16="http://schemas.microsoft.com/office/drawing/2014/main" id="{2E1BA06F-DFEE-416F-86D9-60ED3D6E3372}"/>
              </a:ext>
            </a:extLst>
          </p:cNvPr>
          <p:cNvSpPr/>
          <p:nvPr/>
        </p:nvSpPr>
        <p:spPr>
          <a:xfrm rot="10800000">
            <a:off x="4435558" y="4627339"/>
            <a:ext cx="2524540" cy="855616"/>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D74E3220-079B-442B-ACF7-B867F4781CEB}"/>
              </a:ext>
            </a:extLst>
          </p:cNvPr>
          <p:cNvSpPr/>
          <p:nvPr/>
        </p:nvSpPr>
        <p:spPr>
          <a:xfrm>
            <a:off x="4816839" y="1987324"/>
            <a:ext cx="1560490" cy="45748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3200" b="1" dirty="0">
                <a:solidFill>
                  <a:schemeClr val="tx1"/>
                </a:solidFill>
              </a:rPr>
              <a:t>生成</a:t>
            </a:r>
          </a:p>
        </p:txBody>
      </p:sp>
      <p:sp>
        <p:nvSpPr>
          <p:cNvPr id="17" name="矩形 16">
            <a:extLst>
              <a:ext uri="{FF2B5EF4-FFF2-40B4-BE49-F238E27FC236}">
                <a16:creationId xmlns:a16="http://schemas.microsoft.com/office/drawing/2014/main" id="{A15AB71A-E7E6-46B3-A125-DEB7A600B75D}"/>
              </a:ext>
            </a:extLst>
          </p:cNvPr>
          <p:cNvSpPr/>
          <p:nvPr/>
        </p:nvSpPr>
        <p:spPr>
          <a:xfrm>
            <a:off x="4975538" y="4228736"/>
            <a:ext cx="1560490" cy="45748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3200" b="1" dirty="0">
                <a:solidFill>
                  <a:schemeClr val="tx1"/>
                </a:solidFill>
              </a:rPr>
              <a:t>解释</a:t>
            </a:r>
          </a:p>
        </p:txBody>
      </p:sp>
    </p:spTree>
    <p:extLst>
      <p:ext uri="{BB962C8B-B14F-4D97-AF65-F5344CB8AC3E}">
        <p14:creationId xmlns:p14="http://schemas.microsoft.com/office/powerpoint/2010/main" val="269544776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r>
              <a:rPr lang="zh-CN" altLang="en-US" sz="3200" b="1" spc="160" dirty="0">
                <a:solidFill>
                  <a:schemeClr val="lt1"/>
                </a:solidFill>
                <a:uFillTx/>
                <a:latin typeface="微软雅黑" panose="020B0503020204020204" charset="-122"/>
                <a:ea typeface="微软雅黑" panose="020B0503020204020204" charset="-122"/>
                <a:sym typeface="+mn-ea"/>
              </a:rPr>
              <a:t>总结</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28</a:t>
            </a:fld>
            <a:endParaRPr lang="zh-CN" altLang="en-US"/>
          </a:p>
        </p:txBody>
      </p:sp>
      <p:pic>
        <p:nvPicPr>
          <p:cNvPr id="4" name="图片 3">
            <a:extLst>
              <a:ext uri="{FF2B5EF4-FFF2-40B4-BE49-F238E27FC236}">
                <a16:creationId xmlns:a16="http://schemas.microsoft.com/office/drawing/2014/main" id="{C5873369-BB64-4B41-B783-12B38C91F38C}"/>
              </a:ext>
            </a:extLst>
          </p:cNvPr>
          <p:cNvPicPr>
            <a:picLocks noChangeAspect="1"/>
          </p:cNvPicPr>
          <p:nvPr/>
        </p:nvPicPr>
        <p:blipFill>
          <a:blip r:embed="rId4"/>
          <a:stretch>
            <a:fillRect/>
          </a:stretch>
        </p:blipFill>
        <p:spPr>
          <a:xfrm>
            <a:off x="107561" y="939025"/>
            <a:ext cx="3160464" cy="3065173"/>
          </a:xfrm>
          <a:prstGeom prst="rect">
            <a:avLst/>
          </a:prstGeom>
          <a:ln>
            <a:noFill/>
          </a:ln>
          <a:effectLst>
            <a:outerShdw blurRad="292100" dist="139700" dir="2700000" algn="tl" rotWithShape="0">
              <a:srgbClr val="333333">
                <a:alpha val="65000"/>
              </a:srgbClr>
            </a:outerShdw>
          </a:effectLst>
        </p:spPr>
      </p:pic>
      <p:pic>
        <p:nvPicPr>
          <p:cNvPr id="9" name="图片 8">
            <a:extLst>
              <a:ext uri="{FF2B5EF4-FFF2-40B4-BE49-F238E27FC236}">
                <a16:creationId xmlns:a16="http://schemas.microsoft.com/office/drawing/2014/main" id="{7353B60B-9533-4166-BF6B-5A888E74B76A}"/>
              </a:ext>
            </a:extLst>
          </p:cNvPr>
          <p:cNvPicPr>
            <a:picLocks noChangeAspect="1"/>
          </p:cNvPicPr>
          <p:nvPr/>
        </p:nvPicPr>
        <p:blipFill>
          <a:blip r:embed="rId5"/>
          <a:stretch>
            <a:fillRect/>
          </a:stretch>
        </p:blipFill>
        <p:spPr>
          <a:xfrm>
            <a:off x="119041" y="4154082"/>
            <a:ext cx="1440134" cy="1097542"/>
          </a:xfrm>
          <a:prstGeom prst="rect">
            <a:avLst/>
          </a:prstGeom>
          <a:ln>
            <a:noFill/>
          </a:ln>
          <a:effectLst>
            <a:outerShdw blurRad="292100" dist="139700" dir="2700000" algn="tl" rotWithShape="0">
              <a:srgbClr val="333333">
                <a:alpha val="65000"/>
              </a:srgbClr>
            </a:outerShdw>
          </a:effectLst>
        </p:spPr>
      </p:pic>
      <p:pic>
        <p:nvPicPr>
          <p:cNvPr id="10" name="图片 9">
            <a:extLst>
              <a:ext uri="{FF2B5EF4-FFF2-40B4-BE49-F238E27FC236}">
                <a16:creationId xmlns:a16="http://schemas.microsoft.com/office/drawing/2014/main" id="{CE61D2A1-02FD-4C02-985B-B3D9E48DE586}"/>
              </a:ext>
            </a:extLst>
          </p:cNvPr>
          <p:cNvPicPr>
            <a:picLocks noChangeAspect="1"/>
          </p:cNvPicPr>
          <p:nvPr/>
        </p:nvPicPr>
        <p:blipFill>
          <a:blip r:embed="rId6"/>
          <a:stretch>
            <a:fillRect/>
          </a:stretch>
        </p:blipFill>
        <p:spPr>
          <a:xfrm>
            <a:off x="1669074" y="4154081"/>
            <a:ext cx="1455028" cy="1097543"/>
          </a:xfrm>
          <a:prstGeom prst="rect">
            <a:avLst/>
          </a:prstGeom>
          <a:ln>
            <a:noFill/>
          </a:ln>
          <a:effectLst>
            <a:outerShdw blurRad="292100" dist="139700" dir="2700000" algn="tl" rotWithShape="0">
              <a:srgbClr val="333333">
                <a:alpha val="65000"/>
              </a:srgbClr>
            </a:outerShdw>
          </a:effectLst>
        </p:spPr>
      </p:pic>
      <p:pic>
        <p:nvPicPr>
          <p:cNvPr id="11" name="图片 10">
            <a:extLst>
              <a:ext uri="{FF2B5EF4-FFF2-40B4-BE49-F238E27FC236}">
                <a16:creationId xmlns:a16="http://schemas.microsoft.com/office/drawing/2014/main" id="{B7877D10-B03A-40A6-BA31-516C715F758B}"/>
              </a:ext>
            </a:extLst>
          </p:cNvPr>
          <p:cNvPicPr>
            <a:picLocks noChangeAspect="1"/>
          </p:cNvPicPr>
          <p:nvPr/>
        </p:nvPicPr>
        <p:blipFill>
          <a:blip r:embed="rId7"/>
          <a:stretch>
            <a:fillRect/>
          </a:stretch>
        </p:blipFill>
        <p:spPr>
          <a:xfrm>
            <a:off x="119779" y="5462719"/>
            <a:ext cx="1491092" cy="1141758"/>
          </a:xfrm>
          <a:prstGeom prst="rect">
            <a:avLst/>
          </a:prstGeom>
          <a:ln>
            <a:noFill/>
          </a:ln>
          <a:effectLst>
            <a:outerShdw blurRad="292100" dist="139700" dir="2700000" algn="tl" rotWithShape="0">
              <a:srgbClr val="333333">
                <a:alpha val="65000"/>
              </a:srgbClr>
            </a:outerShdw>
          </a:effectLst>
        </p:spPr>
      </p:pic>
      <p:pic>
        <p:nvPicPr>
          <p:cNvPr id="8" name="图片 7">
            <a:extLst>
              <a:ext uri="{FF2B5EF4-FFF2-40B4-BE49-F238E27FC236}">
                <a16:creationId xmlns:a16="http://schemas.microsoft.com/office/drawing/2014/main" id="{6D543629-D622-4E6D-8DF0-EBE5090119E5}"/>
              </a:ext>
            </a:extLst>
          </p:cNvPr>
          <p:cNvPicPr>
            <a:picLocks noChangeAspect="1"/>
          </p:cNvPicPr>
          <p:nvPr/>
        </p:nvPicPr>
        <p:blipFill>
          <a:blip r:embed="rId8"/>
          <a:stretch>
            <a:fillRect/>
          </a:stretch>
        </p:blipFill>
        <p:spPr>
          <a:xfrm>
            <a:off x="3314406" y="925830"/>
            <a:ext cx="3577069" cy="5697517"/>
          </a:xfrm>
          <a:prstGeom prst="rect">
            <a:avLst/>
          </a:prstGeom>
          <a:ln>
            <a:noFill/>
          </a:ln>
          <a:effectLst>
            <a:outerShdw blurRad="292100" dist="139700" dir="2700000" algn="tl" rotWithShape="0">
              <a:srgbClr val="333333">
                <a:alpha val="65000"/>
              </a:srgbClr>
            </a:outerShdw>
          </a:effectLst>
        </p:spPr>
      </p:pic>
      <p:pic>
        <p:nvPicPr>
          <p:cNvPr id="12" name="图片 11">
            <a:extLst>
              <a:ext uri="{FF2B5EF4-FFF2-40B4-BE49-F238E27FC236}">
                <a16:creationId xmlns:a16="http://schemas.microsoft.com/office/drawing/2014/main" id="{4DA54978-5F85-480A-98AE-798F3D8B1BB5}"/>
              </a:ext>
            </a:extLst>
          </p:cNvPr>
          <p:cNvPicPr>
            <a:picLocks noChangeAspect="1"/>
          </p:cNvPicPr>
          <p:nvPr/>
        </p:nvPicPr>
        <p:blipFill>
          <a:blip r:embed="rId9"/>
          <a:stretch>
            <a:fillRect/>
          </a:stretch>
        </p:blipFill>
        <p:spPr>
          <a:xfrm>
            <a:off x="6943356" y="2266682"/>
            <a:ext cx="4969083" cy="4356665"/>
          </a:xfrm>
          <a:prstGeom prst="rect">
            <a:avLst/>
          </a:prstGeom>
          <a:ln>
            <a:noFill/>
          </a:ln>
          <a:effectLst>
            <a:outerShdw blurRad="292100" dist="139700" dir="2700000" algn="tl" rotWithShape="0">
              <a:srgbClr val="333333">
                <a:alpha val="65000"/>
              </a:srgbClr>
            </a:outerShdw>
          </a:effectLst>
        </p:spPr>
      </p:pic>
      <p:pic>
        <p:nvPicPr>
          <p:cNvPr id="18" name="图片 17">
            <a:extLst>
              <a:ext uri="{FF2B5EF4-FFF2-40B4-BE49-F238E27FC236}">
                <a16:creationId xmlns:a16="http://schemas.microsoft.com/office/drawing/2014/main" id="{F9621BF7-0C22-42F9-991C-0FB5F0C132B4}"/>
              </a:ext>
            </a:extLst>
          </p:cNvPr>
          <p:cNvPicPr>
            <a:picLocks noChangeAspect="1"/>
          </p:cNvPicPr>
          <p:nvPr/>
        </p:nvPicPr>
        <p:blipFill rotWithShape="1">
          <a:blip r:embed="rId10"/>
          <a:srcRect t="31078"/>
          <a:stretch/>
        </p:blipFill>
        <p:spPr>
          <a:xfrm>
            <a:off x="6943356" y="952835"/>
            <a:ext cx="5014677" cy="12598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342941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29</a:t>
            </a:fld>
            <a:endParaRPr lang="zh-CN" altLang="en-US"/>
          </a:p>
        </p:txBody>
      </p:sp>
      <p:pic>
        <p:nvPicPr>
          <p:cNvPr id="6" name="图片 5">
            <a:extLst>
              <a:ext uri="{FF2B5EF4-FFF2-40B4-BE49-F238E27FC236}">
                <a16:creationId xmlns:a16="http://schemas.microsoft.com/office/drawing/2014/main" id="{AD66763F-C09F-44CA-851F-2EB8070D68D5}"/>
              </a:ext>
            </a:extLst>
          </p:cNvPr>
          <p:cNvPicPr>
            <a:picLocks noChangeAspect="1"/>
          </p:cNvPicPr>
          <p:nvPr/>
        </p:nvPicPr>
        <p:blipFill>
          <a:blip r:embed="rId3"/>
          <a:stretch>
            <a:fillRect/>
          </a:stretch>
        </p:blipFill>
        <p:spPr>
          <a:xfrm>
            <a:off x="553792" y="0"/>
            <a:ext cx="10406130" cy="6858000"/>
          </a:xfrm>
          <a:prstGeom prst="rect">
            <a:avLst/>
          </a:prstGeom>
        </p:spPr>
      </p:pic>
    </p:spTree>
    <p:extLst>
      <p:ext uri="{BB962C8B-B14F-4D97-AF65-F5344CB8AC3E}">
        <p14:creationId xmlns:p14="http://schemas.microsoft.com/office/powerpoint/2010/main" val="1817809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r>
              <a:rPr lang="zh-CN" altLang="en-US" sz="3200" b="1" spc="160" dirty="0">
                <a:latin typeface="微软雅黑" panose="020B0503020204020204" charset="-122"/>
                <a:ea typeface="微软雅黑" panose="020B0503020204020204" charset="-122"/>
                <a:sym typeface="+mn-ea"/>
              </a:rPr>
              <a:t>目标</a:t>
            </a: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3</a:t>
            </a:fld>
            <a:endParaRPr lang="zh-CN" altLang="en-US"/>
          </a:p>
        </p:txBody>
      </p:sp>
      <p:pic>
        <p:nvPicPr>
          <p:cNvPr id="4" name="图片 3">
            <a:extLst>
              <a:ext uri="{FF2B5EF4-FFF2-40B4-BE49-F238E27FC236}">
                <a16:creationId xmlns:a16="http://schemas.microsoft.com/office/drawing/2014/main" id="{C5873369-BB64-4B41-B783-12B38C91F38C}"/>
              </a:ext>
            </a:extLst>
          </p:cNvPr>
          <p:cNvPicPr>
            <a:picLocks noChangeAspect="1"/>
          </p:cNvPicPr>
          <p:nvPr/>
        </p:nvPicPr>
        <p:blipFill>
          <a:blip r:embed="rId4"/>
          <a:stretch>
            <a:fillRect/>
          </a:stretch>
        </p:blipFill>
        <p:spPr>
          <a:xfrm>
            <a:off x="107561" y="939025"/>
            <a:ext cx="3160464" cy="3065173"/>
          </a:xfrm>
          <a:prstGeom prst="rect">
            <a:avLst/>
          </a:prstGeom>
          <a:ln>
            <a:noFill/>
          </a:ln>
          <a:effectLst>
            <a:outerShdw blurRad="292100" dist="139700" dir="2700000" algn="tl" rotWithShape="0">
              <a:srgbClr val="333333">
                <a:alpha val="65000"/>
              </a:srgbClr>
            </a:outerShdw>
          </a:effectLst>
        </p:spPr>
      </p:pic>
      <p:pic>
        <p:nvPicPr>
          <p:cNvPr id="9" name="图片 8">
            <a:extLst>
              <a:ext uri="{FF2B5EF4-FFF2-40B4-BE49-F238E27FC236}">
                <a16:creationId xmlns:a16="http://schemas.microsoft.com/office/drawing/2014/main" id="{7353B60B-9533-4166-BF6B-5A888E74B76A}"/>
              </a:ext>
            </a:extLst>
          </p:cNvPr>
          <p:cNvPicPr>
            <a:picLocks noChangeAspect="1"/>
          </p:cNvPicPr>
          <p:nvPr/>
        </p:nvPicPr>
        <p:blipFill>
          <a:blip r:embed="rId5"/>
          <a:stretch>
            <a:fillRect/>
          </a:stretch>
        </p:blipFill>
        <p:spPr>
          <a:xfrm>
            <a:off x="119041" y="4154082"/>
            <a:ext cx="1440134" cy="1097542"/>
          </a:xfrm>
          <a:prstGeom prst="rect">
            <a:avLst/>
          </a:prstGeom>
          <a:ln>
            <a:noFill/>
          </a:ln>
          <a:effectLst>
            <a:outerShdw blurRad="292100" dist="139700" dir="2700000" algn="tl" rotWithShape="0">
              <a:srgbClr val="333333">
                <a:alpha val="65000"/>
              </a:srgbClr>
            </a:outerShdw>
          </a:effectLst>
        </p:spPr>
      </p:pic>
      <p:pic>
        <p:nvPicPr>
          <p:cNvPr id="10" name="图片 9">
            <a:extLst>
              <a:ext uri="{FF2B5EF4-FFF2-40B4-BE49-F238E27FC236}">
                <a16:creationId xmlns:a16="http://schemas.microsoft.com/office/drawing/2014/main" id="{CE61D2A1-02FD-4C02-985B-B3D9E48DE586}"/>
              </a:ext>
            </a:extLst>
          </p:cNvPr>
          <p:cNvPicPr>
            <a:picLocks noChangeAspect="1"/>
          </p:cNvPicPr>
          <p:nvPr/>
        </p:nvPicPr>
        <p:blipFill>
          <a:blip r:embed="rId6"/>
          <a:stretch>
            <a:fillRect/>
          </a:stretch>
        </p:blipFill>
        <p:spPr>
          <a:xfrm>
            <a:off x="1669074" y="4154081"/>
            <a:ext cx="1455028" cy="1097543"/>
          </a:xfrm>
          <a:prstGeom prst="rect">
            <a:avLst/>
          </a:prstGeom>
          <a:ln>
            <a:noFill/>
          </a:ln>
          <a:effectLst>
            <a:outerShdw blurRad="292100" dist="139700" dir="2700000" algn="tl" rotWithShape="0">
              <a:srgbClr val="333333">
                <a:alpha val="65000"/>
              </a:srgbClr>
            </a:outerShdw>
          </a:effectLst>
        </p:spPr>
      </p:pic>
      <p:pic>
        <p:nvPicPr>
          <p:cNvPr id="11" name="图片 10">
            <a:extLst>
              <a:ext uri="{FF2B5EF4-FFF2-40B4-BE49-F238E27FC236}">
                <a16:creationId xmlns:a16="http://schemas.microsoft.com/office/drawing/2014/main" id="{B7877D10-B03A-40A6-BA31-516C715F758B}"/>
              </a:ext>
            </a:extLst>
          </p:cNvPr>
          <p:cNvPicPr>
            <a:picLocks noChangeAspect="1"/>
          </p:cNvPicPr>
          <p:nvPr/>
        </p:nvPicPr>
        <p:blipFill>
          <a:blip r:embed="rId7"/>
          <a:stretch>
            <a:fillRect/>
          </a:stretch>
        </p:blipFill>
        <p:spPr>
          <a:xfrm>
            <a:off x="119779" y="5462719"/>
            <a:ext cx="1491092" cy="1141758"/>
          </a:xfrm>
          <a:prstGeom prst="rect">
            <a:avLst/>
          </a:prstGeom>
          <a:ln>
            <a:noFill/>
          </a:ln>
          <a:effectLst>
            <a:outerShdw blurRad="292100" dist="139700" dir="2700000" algn="tl" rotWithShape="0">
              <a:srgbClr val="333333">
                <a:alpha val="65000"/>
              </a:srgbClr>
            </a:outerShdw>
          </a:effectLst>
        </p:spPr>
      </p:pic>
      <p:pic>
        <p:nvPicPr>
          <p:cNvPr id="8" name="图片 7">
            <a:extLst>
              <a:ext uri="{FF2B5EF4-FFF2-40B4-BE49-F238E27FC236}">
                <a16:creationId xmlns:a16="http://schemas.microsoft.com/office/drawing/2014/main" id="{6D543629-D622-4E6D-8DF0-EBE5090119E5}"/>
              </a:ext>
            </a:extLst>
          </p:cNvPr>
          <p:cNvPicPr>
            <a:picLocks noChangeAspect="1"/>
          </p:cNvPicPr>
          <p:nvPr/>
        </p:nvPicPr>
        <p:blipFill>
          <a:blip r:embed="rId8"/>
          <a:stretch>
            <a:fillRect/>
          </a:stretch>
        </p:blipFill>
        <p:spPr>
          <a:xfrm>
            <a:off x="3314406" y="925830"/>
            <a:ext cx="3577069" cy="5697517"/>
          </a:xfrm>
          <a:prstGeom prst="rect">
            <a:avLst/>
          </a:prstGeom>
          <a:ln>
            <a:noFill/>
          </a:ln>
          <a:effectLst>
            <a:outerShdw blurRad="292100" dist="139700" dir="2700000" algn="tl" rotWithShape="0">
              <a:srgbClr val="333333">
                <a:alpha val="65000"/>
              </a:srgbClr>
            </a:outerShdw>
          </a:effectLst>
        </p:spPr>
      </p:pic>
      <p:pic>
        <p:nvPicPr>
          <p:cNvPr id="12" name="图片 11">
            <a:extLst>
              <a:ext uri="{FF2B5EF4-FFF2-40B4-BE49-F238E27FC236}">
                <a16:creationId xmlns:a16="http://schemas.microsoft.com/office/drawing/2014/main" id="{4DA54978-5F85-480A-98AE-798F3D8B1BB5}"/>
              </a:ext>
            </a:extLst>
          </p:cNvPr>
          <p:cNvPicPr>
            <a:picLocks noChangeAspect="1"/>
          </p:cNvPicPr>
          <p:nvPr/>
        </p:nvPicPr>
        <p:blipFill>
          <a:blip r:embed="rId9"/>
          <a:stretch>
            <a:fillRect/>
          </a:stretch>
        </p:blipFill>
        <p:spPr>
          <a:xfrm>
            <a:off x="6943356" y="2266682"/>
            <a:ext cx="4969083" cy="4356665"/>
          </a:xfrm>
          <a:prstGeom prst="rect">
            <a:avLst/>
          </a:prstGeom>
          <a:ln>
            <a:noFill/>
          </a:ln>
          <a:effectLst>
            <a:outerShdw blurRad="292100" dist="139700" dir="2700000" algn="tl" rotWithShape="0">
              <a:srgbClr val="333333">
                <a:alpha val="65000"/>
              </a:srgbClr>
            </a:outerShdw>
          </a:effectLst>
        </p:spPr>
      </p:pic>
      <p:pic>
        <p:nvPicPr>
          <p:cNvPr id="18" name="图片 17">
            <a:extLst>
              <a:ext uri="{FF2B5EF4-FFF2-40B4-BE49-F238E27FC236}">
                <a16:creationId xmlns:a16="http://schemas.microsoft.com/office/drawing/2014/main" id="{F9621BF7-0C22-42F9-991C-0FB5F0C132B4}"/>
              </a:ext>
            </a:extLst>
          </p:cNvPr>
          <p:cNvPicPr>
            <a:picLocks noChangeAspect="1"/>
          </p:cNvPicPr>
          <p:nvPr/>
        </p:nvPicPr>
        <p:blipFill rotWithShape="1">
          <a:blip r:embed="rId10"/>
          <a:srcRect t="31078"/>
          <a:stretch/>
        </p:blipFill>
        <p:spPr>
          <a:xfrm>
            <a:off x="6943356" y="952835"/>
            <a:ext cx="5014677" cy="12598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9448909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9">
            <a:extLst>
              <a:ext uri="{FF2B5EF4-FFF2-40B4-BE49-F238E27FC236}">
                <a16:creationId xmlns:a16="http://schemas.microsoft.com/office/drawing/2014/main" id="{7B2BB1D9-2AF9-4DD8-8B8D-AA7FBA4B983C}"/>
              </a:ext>
            </a:extLst>
          </p:cNvPr>
          <p:cNvSpPr/>
          <p:nvPr>
            <p:custDataLst>
              <p:tags r:id="rId1"/>
            </p:custDataLst>
          </p:nvPr>
        </p:nvSpPr>
        <p:spPr>
          <a:xfrm>
            <a:off x="0" y="4694349"/>
            <a:ext cx="12192000" cy="2163651"/>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3" name="文本框 2"/>
          <p:cNvSpPr txBox="1"/>
          <p:nvPr/>
        </p:nvSpPr>
        <p:spPr>
          <a:xfrm>
            <a:off x="931823" y="2761954"/>
            <a:ext cx="10533380" cy="1200329"/>
          </a:xfrm>
          <a:prstGeom prst="rect">
            <a:avLst/>
          </a:prstGeom>
          <a:noFill/>
        </p:spPr>
        <p:txBody>
          <a:bodyPr wrap="square" rtlCol="0">
            <a:spAutoFit/>
          </a:bodyPr>
          <a:lstStyle/>
          <a:p>
            <a:pPr algn="ctr"/>
            <a:r>
              <a:rPr lang="en-US" altLang="zh-CN" sz="72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rPr>
              <a:t>R</a:t>
            </a:r>
            <a:r>
              <a:rPr lang="zh-CN" altLang="en-US" sz="72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rPr>
              <a:t>语言绘制科研图表</a:t>
            </a:r>
            <a:endParaRPr lang="zh-CN" altLang="en-US" sz="54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endParaRPr>
          </a:p>
        </p:txBody>
      </p:sp>
      <p:sp>
        <p:nvSpPr>
          <p:cNvPr id="4" name="文本框 3"/>
          <p:cNvSpPr txBox="1"/>
          <p:nvPr/>
        </p:nvSpPr>
        <p:spPr>
          <a:xfrm>
            <a:off x="1968847" y="5207399"/>
            <a:ext cx="2909570" cy="662554"/>
          </a:xfrm>
          <a:prstGeom prst="rect">
            <a:avLst/>
          </a:prstGeom>
          <a:noFill/>
        </p:spPr>
        <p:txBody>
          <a:bodyPr wrap="square" rtlCol="0">
            <a:spAutoFit/>
          </a:bodyPr>
          <a:lstStyle/>
          <a:p>
            <a:pPr indent="0" algn="ctr" fontAlgn="auto">
              <a:lnSpc>
                <a:spcPct val="150000"/>
              </a:lnSpc>
            </a:pP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汇报人：李志伟</a:t>
            </a:r>
            <a:endParaRPr lang="en-US" altLang="zh-CN" sz="28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8" name="矩形 9">
            <a:extLst>
              <a:ext uri="{FF2B5EF4-FFF2-40B4-BE49-F238E27FC236}">
                <a16:creationId xmlns:a16="http://schemas.microsoft.com/office/drawing/2014/main" id="{4F6F0ADF-BA73-40BB-8E55-F7FC15364865}"/>
              </a:ext>
            </a:extLst>
          </p:cNvPr>
          <p:cNvSpPr/>
          <p:nvPr>
            <p:custDataLst>
              <p:tags r:id="rId2"/>
            </p:custDataLst>
          </p:nvPr>
        </p:nvSpPr>
        <p:spPr>
          <a:xfrm>
            <a:off x="0" y="0"/>
            <a:ext cx="12192000" cy="216365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10" name="文本框 9">
            <a:extLst>
              <a:ext uri="{FF2B5EF4-FFF2-40B4-BE49-F238E27FC236}">
                <a16:creationId xmlns:a16="http://schemas.microsoft.com/office/drawing/2014/main" id="{C9EBABDF-32AA-4A1D-9BDB-E4473EC95FC7}"/>
              </a:ext>
            </a:extLst>
          </p:cNvPr>
          <p:cNvSpPr txBox="1"/>
          <p:nvPr/>
        </p:nvSpPr>
        <p:spPr>
          <a:xfrm>
            <a:off x="7141496" y="5181642"/>
            <a:ext cx="4382584" cy="662554"/>
          </a:xfrm>
          <a:prstGeom prst="rect">
            <a:avLst/>
          </a:prstGeom>
          <a:noFill/>
        </p:spPr>
        <p:txBody>
          <a:bodyPr wrap="square" rtlCol="0">
            <a:spAutoFit/>
          </a:bodyPr>
          <a:lstStyle/>
          <a:p>
            <a:pPr indent="0" algn="ctr" fontAlgn="auto">
              <a:lnSpc>
                <a:spcPct val="150000"/>
              </a:lnSpc>
            </a:pP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日期：</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2023</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年</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7</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月</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27</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日</a:t>
            </a:r>
            <a:endParaRPr lang="en-US" altLang="zh-CN" sz="2800" b="1" dirty="0">
              <a:solidFill>
                <a:schemeClr val="bg1"/>
              </a:solidFill>
              <a:latin typeface="微软雅黑" panose="020B0503020204020204" charset="-122"/>
              <a:ea typeface="微软雅黑" panose="020B0503020204020204" charset="-122"/>
              <a:cs typeface="微软雅黑" panose="020B0503020204020204" charset="-122"/>
            </a:endParaRPr>
          </a:p>
        </p:txBody>
      </p:sp>
      <p:pic>
        <p:nvPicPr>
          <p:cNvPr id="12" name="图片 11">
            <a:extLst>
              <a:ext uri="{FF2B5EF4-FFF2-40B4-BE49-F238E27FC236}">
                <a16:creationId xmlns:a16="http://schemas.microsoft.com/office/drawing/2014/main" id="{4042F350-7A3C-4CF9-A49B-04A810A2E5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71222" y="5356419"/>
            <a:ext cx="487777" cy="487777"/>
          </a:xfrm>
          <a:prstGeom prst="rect">
            <a:avLst/>
          </a:prstGeom>
          <a:ln>
            <a:noFill/>
          </a:ln>
          <a:effectLst>
            <a:outerShdw blurRad="292100" dist="139700" dir="2700000" algn="tl" rotWithShape="0">
              <a:srgbClr val="333333">
                <a:alpha val="65000"/>
              </a:srgbClr>
            </a:outerShdw>
          </a:effectLst>
        </p:spPr>
      </p:pic>
      <p:pic>
        <p:nvPicPr>
          <p:cNvPr id="14" name="图片 13">
            <a:extLst>
              <a:ext uri="{FF2B5EF4-FFF2-40B4-BE49-F238E27FC236}">
                <a16:creationId xmlns:a16="http://schemas.microsoft.com/office/drawing/2014/main" id="{8AF5CB2C-AA15-4542-924B-543B4B0544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90778" y="5181642"/>
            <a:ext cx="755153" cy="755153"/>
          </a:xfrm>
          <a:prstGeom prst="rect">
            <a:avLst/>
          </a:prstGeom>
        </p:spPr>
      </p:pic>
      <p:sp>
        <p:nvSpPr>
          <p:cNvPr id="11" name="文本框 10">
            <a:extLst>
              <a:ext uri="{FF2B5EF4-FFF2-40B4-BE49-F238E27FC236}">
                <a16:creationId xmlns:a16="http://schemas.microsoft.com/office/drawing/2014/main" id="{B8684296-35B9-485E-B0EC-B8DEEBA06F2A}"/>
              </a:ext>
            </a:extLst>
          </p:cNvPr>
          <p:cNvSpPr txBox="1"/>
          <p:nvPr/>
        </p:nvSpPr>
        <p:spPr>
          <a:xfrm>
            <a:off x="2577060" y="6327764"/>
            <a:ext cx="8227435" cy="496996"/>
          </a:xfrm>
          <a:prstGeom prst="rect">
            <a:avLst/>
          </a:prstGeom>
          <a:noFill/>
        </p:spPr>
        <p:txBody>
          <a:bodyPr wrap="square">
            <a:spAutoFit/>
          </a:bodyPr>
          <a:lstStyle/>
          <a:p>
            <a:pPr>
              <a:lnSpc>
                <a:spcPct val="150000"/>
              </a:lnSpc>
              <a:buSzPct val="100000"/>
            </a:pPr>
            <a:r>
              <a:rPr lang="en-US" altLang="zh-CN" sz="2000" b="1" spc="160" dirty="0">
                <a:solidFill>
                  <a:schemeClr val="bg1"/>
                </a:solidFill>
                <a:latin typeface="Arial" panose="020B0604020202020204" pitchFamily="34" charset="0"/>
                <a:ea typeface="微软雅黑" panose="020B0503020204020204" charset="-122"/>
                <a:cs typeface="Arial" panose="020B0604020202020204" pitchFamily="34" charset="0"/>
              </a:rPr>
              <a:t>https://github.com/lizhiwei1994/Table-and-Plot-in-R</a:t>
            </a:r>
            <a:endParaRPr lang="zh-CN" altLang="en-US" sz="2000" b="1" spc="160"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Tree>
    <p:extLst>
      <p:ext uri="{BB962C8B-B14F-4D97-AF65-F5344CB8AC3E}">
        <p14:creationId xmlns:p14="http://schemas.microsoft.com/office/powerpoint/2010/main" val="1293280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1.</a:t>
            </a:r>
            <a:r>
              <a:rPr lang="zh-CN" altLang="en-US" sz="3200" b="1" spc="160" dirty="0">
                <a:latin typeface="微软雅黑" panose="020B0503020204020204" charset="-122"/>
                <a:ea typeface="微软雅黑" panose="020B0503020204020204" charset="-122"/>
              </a:rPr>
              <a:t>基线表制作</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4</a:t>
            </a:fld>
            <a:endParaRPr lang="zh-CN" altLang="en-US"/>
          </a:p>
        </p:txBody>
      </p:sp>
      <p:sp>
        <p:nvSpPr>
          <p:cNvPr id="9" name="文本框 8">
            <a:extLst>
              <a:ext uri="{FF2B5EF4-FFF2-40B4-BE49-F238E27FC236}">
                <a16:creationId xmlns:a16="http://schemas.microsoft.com/office/drawing/2014/main" id="{B36D9E0E-9A8E-4A85-B27A-4E87414FE1FD}"/>
              </a:ext>
            </a:extLst>
          </p:cNvPr>
          <p:cNvSpPr txBox="1"/>
          <p:nvPr/>
        </p:nvSpPr>
        <p:spPr>
          <a:xfrm>
            <a:off x="115375" y="1709093"/>
            <a:ext cx="4514580" cy="3277116"/>
          </a:xfrm>
          <a:prstGeom prst="rect">
            <a:avLst/>
          </a:prstGeom>
          <a:solidFill>
            <a:schemeClr val="accent1">
              <a:lumMod val="20000"/>
              <a:lumOff val="80000"/>
            </a:schemeClr>
          </a:solidFill>
          <a:ln>
            <a:solidFill>
              <a:schemeClr val="tx1"/>
            </a:solidFill>
          </a:ln>
        </p:spPr>
        <p:txBody>
          <a:bodyPr wrap="square">
            <a:spAutoFit/>
          </a:bodyPr>
          <a:lstStyle/>
          <a:p>
            <a:pPr indent="457200">
              <a:lnSpc>
                <a:spcPct val="150000"/>
              </a:lnSpc>
            </a:pPr>
            <a:r>
              <a:rPr lang="zh-CN" altLang="en-US" sz="2000" b="1" dirty="0"/>
              <a:t>科研论文中的基线表 </a:t>
            </a:r>
            <a:r>
              <a:rPr lang="en-US" altLang="zh-CN" sz="2000" b="1" dirty="0"/>
              <a:t>(</a:t>
            </a:r>
            <a:r>
              <a:rPr lang="en-US" altLang="zh-CN" sz="2000" b="1" dirty="0">
                <a:solidFill>
                  <a:srgbClr val="FF0000"/>
                </a:solidFill>
              </a:rPr>
              <a:t>Table-1</a:t>
            </a:r>
            <a:r>
              <a:rPr lang="en-US" altLang="zh-CN" sz="2000" b="1" dirty="0"/>
              <a:t>) </a:t>
            </a:r>
            <a:r>
              <a:rPr lang="zh-CN" altLang="en-US" sz="2000" b="1" dirty="0"/>
              <a:t>指的是一种用于比较和评估研究结果的表格。基线表通常包含</a:t>
            </a:r>
            <a:r>
              <a:rPr lang="zh-CN" altLang="en-US" sz="2000" b="1" dirty="0">
                <a:solidFill>
                  <a:srgbClr val="FF0000"/>
                </a:solidFill>
              </a:rPr>
              <a:t>两列</a:t>
            </a:r>
            <a:r>
              <a:rPr lang="zh-CN" altLang="en-US" sz="2000" b="1" dirty="0"/>
              <a:t>，其中一列是</a:t>
            </a:r>
            <a:r>
              <a:rPr lang="zh-CN" altLang="en-US" sz="2000" b="1" dirty="0">
                <a:solidFill>
                  <a:srgbClr val="FF0000"/>
                </a:solidFill>
              </a:rPr>
              <a:t>实验组</a:t>
            </a:r>
            <a:r>
              <a:rPr lang="zh-CN" altLang="en-US" sz="2000" b="1" dirty="0"/>
              <a:t>或干预组的数据，另一列是</a:t>
            </a:r>
            <a:r>
              <a:rPr lang="zh-CN" altLang="en-US" sz="2000" b="1" dirty="0">
                <a:solidFill>
                  <a:srgbClr val="FF0000"/>
                </a:solidFill>
              </a:rPr>
              <a:t>对照组</a:t>
            </a:r>
            <a:r>
              <a:rPr lang="zh-CN" altLang="en-US" sz="2000" b="1" dirty="0"/>
              <a:t>或基线组的数据。在某些情况下，基线表可能包含更多的列，以呈现更复杂的数据。</a:t>
            </a:r>
          </a:p>
        </p:txBody>
      </p:sp>
      <p:pic>
        <p:nvPicPr>
          <p:cNvPr id="1026" name="Picture 2">
            <a:extLst>
              <a:ext uri="{FF2B5EF4-FFF2-40B4-BE49-F238E27FC236}">
                <a16:creationId xmlns:a16="http://schemas.microsoft.com/office/drawing/2014/main" id="{6CC344DD-1A86-4490-B77F-3EC6EEBC4F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6638" y="1170680"/>
            <a:ext cx="3012541" cy="511161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56A3A27-D53C-4382-94A4-9739493F15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95862" y="1526488"/>
            <a:ext cx="4106831" cy="422920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328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1.</a:t>
            </a:r>
            <a:r>
              <a:rPr lang="zh-CN" altLang="en-US" sz="3200" b="1" spc="160" dirty="0">
                <a:latin typeface="微软雅黑" panose="020B0503020204020204" charset="-122"/>
                <a:ea typeface="微软雅黑" panose="020B0503020204020204" charset="-122"/>
              </a:rPr>
              <a:t>基线表制作</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5</a:t>
            </a:fld>
            <a:endParaRPr lang="zh-CN" altLang="en-US"/>
          </a:p>
        </p:txBody>
      </p:sp>
      <p:pic>
        <p:nvPicPr>
          <p:cNvPr id="4" name="图片 3">
            <a:extLst>
              <a:ext uri="{FF2B5EF4-FFF2-40B4-BE49-F238E27FC236}">
                <a16:creationId xmlns:a16="http://schemas.microsoft.com/office/drawing/2014/main" id="{F60DBFFE-FBB8-4EA4-BFA0-29EDBB569D31}"/>
              </a:ext>
            </a:extLst>
          </p:cNvPr>
          <p:cNvPicPr>
            <a:picLocks noChangeAspect="1"/>
          </p:cNvPicPr>
          <p:nvPr/>
        </p:nvPicPr>
        <p:blipFill>
          <a:blip r:embed="rId4"/>
          <a:stretch>
            <a:fillRect/>
          </a:stretch>
        </p:blipFill>
        <p:spPr>
          <a:xfrm>
            <a:off x="4305534" y="2086639"/>
            <a:ext cx="7464845" cy="3225831"/>
          </a:xfrm>
          <a:prstGeom prst="rect">
            <a:avLst/>
          </a:prstGeom>
          <a:ln>
            <a:noFill/>
          </a:ln>
          <a:effectLst>
            <a:outerShdw blurRad="292100" dist="139700" dir="2700000" algn="tl" rotWithShape="0">
              <a:srgbClr val="333333">
                <a:alpha val="65000"/>
              </a:srgbClr>
            </a:outerShdw>
          </a:effectLst>
        </p:spPr>
      </p:pic>
      <p:sp>
        <p:nvSpPr>
          <p:cNvPr id="8" name="文本框 7">
            <a:extLst>
              <a:ext uri="{FF2B5EF4-FFF2-40B4-BE49-F238E27FC236}">
                <a16:creationId xmlns:a16="http://schemas.microsoft.com/office/drawing/2014/main" id="{E44445AF-E7BF-41BA-BA2E-5E371231668A}"/>
              </a:ext>
            </a:extLst>
          </p:cNvPr>
          <p:cNvSpPr txBox="1"/>
          <p:nvPr/>
        </p:nvSpPr>
        <p:spPr>
          <a:xfrm>
            <a:off x="509324" y="1145722"/>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tableone</a:t>
            </a:r>
            <a:r>
              <a:rPr lang="zh-CN" altLang="en-US" sz="3200" b="1" spc="160" dirty="0">
                <a:latin typeface="微软雅黑" panose="020B0503020204020204" charset="-122"/>
                <a:ea typeface="微软雅黑" panose="020B0503020204020204" charset="-122"/>
              </a:rPr>
              <a:t>包</a:t>
            </a:r>
            <a:endParaRPr lang="zh-CN" altLang="en-US" sz="3200" b="1" dirty="0"/>
          </a:p>
        </p:txBody>
      </p:sp>
      <p:sp>
        <p:nvSpPr>
          <p:cNvPr id="11" name="文本框 10">
            <a:extLst>
              <a:ext uri="{FF2B5EF4-FFF2-40B4-BE49-F238E27FC236}">
                <a16:creationId xmlns:a16="http://schemas.microsoft.com/office/drawing/2014/main" id="{3A8FE8E6-9BD3-43E5-AAEC-C7CE6F5EEF49}"/>
              </a:ext>
            </a:extLst>
          </p:cNvPr>
          <p:cNvSpPr txBox="1"/>
          <p:nvPr/>
        </p:nvSpPr>
        <p:spPr>
          <a:xfrm>
            <a:off x="227599" y="1950389"/>
            <a:ext cx="3926446" cy="3738780"/>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err="1"/>
              <a:t>tableone</a:t>
            </a:r>
            <a:r>
              <a:rPr lang="zh-CN" altLang="en-US" sz="2000" b="1" dirty="0"/>
              <a:t>包是一个用于生成汇总表的</a:t>
            </a:r>
            <a:r>
              <a:rPr lang="en-US" altLang="zh-CN" sz="2000" b="1" dirty="0"/>
              <a:t>R</a:t>
            </a:r>
            <a:r>
              <a:rPr lang="zh-CN" altLang="en-US" sz="2000" b="1" dirty="0"/>
              <a:t>语言包，它可以方便地将数据集的基本特征和描述性统计量汇总到一张表格中。</a:t>
            </a:r>
            <a:r>
              <a:rPr lang="en-US" altLang="zh-CN" sz="2000" b="1" dirty="0" err="1"/>
              <a:t>tableone</a:t>
            </a:r>
            <a:r>
              <a:rPr lang="zh-CN" altLang="en-US" sz="2000" b="1" dirty="0"/>
              <a:t>包提供了一个</a:t>
            </a:r>
            <a:r>
              <a:rPr lang="en-US" altLang="zh-CN" sz="2000" b="1" dirty="0" err="1"/>
              <a:t>CreateTableOne</a:t>
            </a:r>
            <a:r>
              <a:rPr lang="en-US" altLang="zh-CN" sz="2000" b="1" dirty="0"/>
              <a:t>()</a:t>
            </a:r>
            <a:r>
              <a:rPr lang="zh-CN" altLang="en-US" sz="2000" b="1" dirty="0"/>
              <a:t>函数，该函数可以处理多种类型的数据，并生成符合临床研究需求的表格。</a:t>
            </a:r>
          </a:p>
        </p:txBody>
      </p:sp>
    </p:spTree>
    <p:extLst>
      <p:ext uri="{BB962C8B-B14F-4D97-AF65-F5344CB8AC3E}">
        <p14:creationId xmlns:p14="http://schemas.microsoft.com/office/powerpoint/2010/main" val="1379539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1.</a:t>
            </a:r>
            <a:r>
              <a:rPr lang="zh-CN" altLang="en-US" sz="3200" b="1" spc="160" dirty="0">
                <a:latin typeface="微软雅黑" panose="020B0503020204020204" charset="-122"/>
                <a:ea typeface="微软雅黑" panose="020B0503020204020204" charset="-122"/>
              </a:rPr>
              <a:t>基线表制作</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6</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509324" y="1145722"/>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a:solidFill>
                  <a:srgbClr val="FF0000"/>
                </a:solidFill>
                <a:latin typeface="微软雅黑" panose="020B0503020204020204" charset="-122"/>
                <a:ea typeface="微软雅黑" panose="020B0503020204020204" charset="-122"/>
              </a:rPr>
              <a:t>arsenal</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6" name="图片 5">
            <a:extLst>
              <a:ext uri="{FF2B5EF4-FFF2-40B4-BE49-F238E27FC236}">
                <a16:creationId xmlns:a16="http://schemas.microsoft.com/office/drawing/2014/main" id="{9EDE7113-51EA-4422-9A28-F0642FC9EAE9}"/>
              </a:ext>
            </a:extLst>
          </p:cNvPr>
          <p:cNvPicPr>
            <a:picLocks noChangeAspect="1"/>
          </p:cNvPicPr>
          <p:nvPr/>
        </p:nvPicPr>
        <p:blipFill>
          <a:blip r:embed="rId4"/>
          <a:stretch>
            <a:fillRect/>
          </a:stretch>
        </p:blipFill>
        <p:spPr>
          <a:xfrm>
            <a:off x="4285351" y="1200291"/>
            <a:ext cx="7686731" cy="4881598"/>
          </a:xfrm>
          <a:prstGeom prst="rect">
            <a:avLst/>
          </a:prstGeom>
          <a:ln>
            <a:noFill/>
          </a:ln>
          <a:effectLst>
            <a:outerShdw blurRad="292100" dist="139700" dir="2700000" algn="tl" rotWithShape="0">
              <a:srgbClr val="333333">
                <a:alpha val="65000"/>
              </a:srgbClr>
            </a:outerShdw>
          </a:effectLst>
        </p:spPr>
      </p:pic>
      <p:sp>
        <p:nvSpPr>
          <p:cNvPr id="9" name="文本框 8">
            <a:extLst>
              <a:ext uri="{FF2B5EF4-FFF2-40B4-BE49-F238E27FC236}">
                <a16:creationId xmlns:a16="http://schemas.microsoft.com/office/drawing/2014/main" id="{032DE338-DDF3-4674-B3EF-6830C539246C}"/>
              </a:ext>
            </a:extLst>
          </p:cNvPr>
          <p:cNvSpPr txBox="1"/>
          <p:nvPr/>
        </p:nvSpPr>
        <p:spPr>
          <a:xfrm>
            <a:off x="291385" y="1840486"/>
            <a:ext cx="3771900" cy="4662110"/>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a:t>arsenal</a:t>
            </a:r>
            <a:r>
              <a:rPr lang="zh-CN" altLang="en-US" sz="2000" b="1" dirty="0"/>
              <a:t>包是一个</a:t>
            </a:r>
            <a:r>
              <a:rPr lang="en-US" altLang="zh-CN" sz="2000" b="1" dirty="0"/>
              <a:t>R</a:t>
            </a:r>
            <a:r>
              <a:rPr lang="zh-CN" altLang="en-US" sz="2000" b="1" dirty="0"/>
              <a:t>语言包，它提供了一系列用于数据分析和可视化的函数。</a:t>
            </a:r>
            <a:endParaRPr lang="en-US" altLang="zh-CN" sz="2000" b="1" dirty="0"/>
          </a:p>
          <a:p>
            <a:pPr>
              <a:lnSpc>
                <a:spcPct val="150000"/>
              </a:lnSpc>
            </a:pPr>
            <a:r>
              <a:rPr lang="en-US" altLang="zh-CN" sz="2000" b="1" dirty="0" err="1"/>
              <a:t>tableby</a:t>
            </a:r>
            <a:r>
              <a:rPr lang="en-US" altLang="zh-CN" sz="2000" b="1" dirty="0"/>
              <a:t>()</a:t>
            </a:r>
            <a:r>
              <a:rPr lang="zh-CN" altLang="en-US" sz="2000" b="1" dirty="0"/>
              <a:t>函数是</a:t>
            </a:r>
            <a:r>
              <a:rPr lang="en-US" altLang="zh-CN" sz="2000" b="1" dirty="0"/>
              <a:t>arsenal</a:t>
            </a:r>
            <a:r>
              <a:rPr lang="zh-CN" altLang="en-US" sz="2000" b="1" dirty="0"/>
              <a:t>包中的一个函数，它可以根据一个或多个分组变量生成一个包含多个变量的汇总表格。该函数可以方便地汇总数据集中的多个变量，并按照一个或多个分组变量进行分组汇总。</a:t>
            </a:r>
          </a:p>
        </p:txBody>
      </p:sp>
    </p:spTree>
    <p:extLst>
      <p:ext uri="{BB962C8B-B14F-4D97-AF65-F5344CB8AC3E}">
        <p14:creationId xmlns:p14="http://schemas.microsoft.com/office/powerpoint/2010/main" val="1446401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1.</a:t>
            </a:r>
            <a:r>
              <a:rPr lang="zh-CN" altLang="en-US" sz="3200" b="1" spc="160" dirty="0">
                <a:latin typeface="微软雅黑" panose="020B0503020204020204" charset="-122"/>
                <a:ea typeface="微软雅黑" panose="020B0503020204020204" charset="-122"/>
              </a:rPr>
              <a:t>基线表制作</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7</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509324" y="1145722"/>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gtsummary</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9" name="图片 8">
            <a:extLst>
              <a:ext uri="{FF2B5EF4-FFF2-40B4-BE49-F238E27FC236}">
                <a16:creationId xmlns:a16="http://schemas.microsoft.com/office/drawing/2014/main" id="{8982C678-97D6-4E6A-BD63-7566DF7DEEC1}"/>
              </a:ext>
            </a:extLst>
          </p:cNvPr>
          <p:cNvPicPr>
            <a:picLocks noChangeAspect="1"/>
          </p:cNvPicPr>
          <p:nvPr/>
        </p:nvPicPr>
        <p:blipFill>
          <a:blip r:embed="rId4"/>
          <a:stretch>
            <a:fillRect/>
          </a:stretch>
        </p:blipFill>
        <p:spPr>
          <a:xfrm>
            <a:off x="564605" y="2576178"/>
            <a:ext cx="8198170" cy="4055858"/>
          </a:xfrm>
          <a:prstGeom prst="rect">
            <a:avLst/>
          </a:prstGeom>
          <a:ln>
            <a:noFill/>
          </a:ln>
          <a:effectLst>
            <a:outerShdw blurRad="292100" dist="139700" dir="2700000" algn="tl" rotWithShape="0">
              <a:srgbClr val="333333">
                <a:alpha val="65000"/>
              </a:srgbClr>
            </a:outerShdw>
          </a:effectLst>
        </p:spPr>
      </p:pic>
      <p:sp>
        <p:nvSpPr>
          <p:cNvPr id="12" name="文本框 11">
            <a:extLst>
              <a:ext uri="{FF2B5EF4-FFF2-40B4-BE49-F238E27FC236}">
                <a16:creationId xmlns:a16="http://schemas.microsoft.com/office/drawing/2014/main" id="{C2052409-EEE5-4FF0-808C-9490C8CD327B}"/>
              </a:ext>
            </a:extLst>
          </p:cNvPr>
          <p:cNvSpPr txBox="1"/>
          <p:nvPr/>
        </p:nvSpPr>
        <p:spPr>
          <a:xfrm>
            <a:off x="4773161" y="1015269"/>
            <a:ext cx="7018986" cy="1430456"/>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err="1"/>
              <a:t>gtsummary</a:t>
            </a:r>
            <a:r>
              <a:rPr lang="zh-CN" altLang="en-US" sz="2000" b="1" dirty="0"/>
              <a:t>包用于生成优雅、可视化的汇总表格和报告，并支持多种统计模型。该包提供了一种简单的方法来创建易于解释和美观的汇总表格，适用于各种类型的数据和分析需求。</a:t>
            </a:r>
          </a:p>
        </p:txBody>
      </p:sp>
    </p:spTree>
    <p:extLst>
      <p:ext uri="{BB962C8B-B14F-4D97-AF65-F5344CB8AC3E}">
        <p14:creationId xmlns:p14="http://schemas.microsoft.com/office/powerpoint/2010/main" val="2381457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8</a:t>
            </a:fld>
            <a:endParaRPr lang="zh-CN" altLang="en-US"/>
          </a:p>
        </p:txBody>
      </p:sp>
      <p:sp>
        <p:nvSpPr>
          <p:cNvPr id="12" name="文本框 11">
            <a:extLst>
              <a:ext uri="{FF2B5EF4-FFF2-40B4-BE49-F238E27FC236}">
                <a16:creationId xmlns:a16="http://schemas.microsoft.com/office/drawing/2014/main" id="{C2052409-EEE5-4FF0-808C-9490C8CD327B}"/>
              </a:ext>
            </a:extLst>
          </p:cNvPr>
          <p:cNvSpPr txBox="1"/>
          <p:nvPr/>
        </p:nvSpPr>
        <p:spPr>
          <a:xfrm>
            <a:off x="248901" y="1061696"/>
            <a:ext cx="5456440" cy="2815451"/>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zh-CN" altLang="en-US" sz="2000" b="1" dirty="0"/>
              <a:t>森林图（</a:t>
            </a:r>
            <a:r>
              <a:rPr lang="en-US" altLang="zh-CN" sz="2000" b="1" dirty="0"/>
              <a:t>Forest Plot</a:t>
            </a:r>
            <a:r>
              <a:rPr lang="zh-CN" altLang="en-US" sz="2000" b="1" dirty="0"/>
              <a:t>）是一种常用于展示多个研究结果或多个研究组间比较的图表形式。森林图通常用于展示研究结果的点估计值和置信区间，以及不同研究间比较的效应大小和显著性。森林图的名称来自于其横轴上的垂直线条，看起来像是一片森林。</a:t>
            </a:r>
          </a:p>
        </p:txBody>
      </p:sp>
      <p:pic>
        <p:nvPicPr>
          <p:cNvPr id="4098" name="Picture 2">
            <a:extLst>
              <a:ext uri="{FF2B5EF4-FFF2-40B4-BE49-F238E27FC236}">
                <a16:creationId xmlns:a16="http://schemas.microsoft.com/office/drawing/2014/main" id="{845C501C-1892-499D-9360-D9ADECFAC6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175687"/>
            <a:ext cx="3632916" cy="234907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7E28CA5C-B219-4272-AC3F-39E4C54950A3}"/>
              </a:ext>
            </a:extLst>
          </p:cNvPr>
          <p:cNvPicPr>
            <a:picLocks noChangeAspect="1"/>
          </p:cNvPicPr>
          <p:nvPr/>
        </p:nvPicPr>
        <p:blipFill>
          <a:blip r:embed="rId5"/>
          <a:stretch>
            <a:fillRect/>
          </a:stretch>
        </p:blipFill>
        <p:spPr>
          <a:xfrm>
            <a:off x="5922206" y="1247488"/>
            <a:ext cx="6020893" cy="478720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47198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9</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forestplot</a:t>
            </a:r>
            <a:r>
              <a:rPr lang="zh-CN" altLang="en-US" sz="3200" b="1" spc="160" dirty="0">
                <a:latin typeface="微软雅黑" panose="020B0503020204020204" charset="-122"/>
                <a:ea typeface="微软雅黑" panose="020B0503020204020204" charset="-122"/>
              </a:rPr>
              <a:t>包</a:t>
            </a:r>
            <a:endParaRPr lang="zh-CN" altLang="en-US" sz="3200" b="1" dirty="0"/>
          </a:p>
        </p:txBody>
      </p:sp>
      <p:sp>
        <p:nvSpPr>
          <p:cNvPr id="12" name="文本框 11">
            <a:extLst>
              <a:ext uri="{FF2B5EF4-FFF2-40B4-BE49-F238E27FC236}">
                <a16:creationId xmlns:a16="http://schemas.microsoft.com/office/drawing/2014/main" id="{C2052409-EEE5-4FF0-808C-9490C8CD327B}"/>
              </a:ext>
            </a:extLst>
          </p:cNvPr>
          <p:cNvSpPr txBox="1"/>
          <p:nvPr/>
        </p:nvSpPr>
        <p:spPr>
          <a:xfrm>
            <a:off x="509324" y="1754924"/>
            <a:ext cx="10844476" cy="1892121"/>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err="1"/>
              <a:t>forestplot</a:t>
            </a:r>
            <a:r>
              <a:rPr lang="zh-CN" altLang="en-US" sz="2000" b="1" dirty="0"/>
              <a:t>包是一个用于绘制森林图的</a:t>
            </a:r>
            <a:r>
              <a:rPr lang="en-US" altLang="zh-CN" sz="2000" b="1" dirty="0"/>
              <a:t>R</a:t>
            </a:r>
            <a:r>
              <a:rPr lang="zh-CN" altLang="en-US" sz="2000" b="1" dirty="0"/>
              <a:t>语言包。</a:t>
            </a:r>
            <a:r>
              <a:rPr lang="en-US" altLang="zh-CN" sz="2000" b="1" dirty="0" err="1"/>
              <a:t>forestplot</a:t>
            </a:r>
            <a:r>
              <a:rPr lang="zh-CN" altLang="en-US" sz="2000" b="1" dirty="0"/>
              <a:t>包提供了一种简单的方法来可视化汇总统计结果和比较不同研究间的效应大小和置信区间。该包支持多种类型的森林图，包括固定效应模型、随机效应模型、荟萃分析等，并且提供了多种自定义选项，使用户可以根据需要自定义图表的格式和样式。</a:t>
            </a:r>
          </a:p>
        </p:txBody>
      </p:sp>
      <p:pic>
        <p:nvPicPr>
          <p:cNvPr id="6" name="图片 5">
            <a:extLst>
              <a:ext uri="{FF2B5EF4-FFF2-40B4-BE49-F238E27FC236}">
                <a16:creationId xmlns:a16="http://schemas.microsoft.com/office/drawing/2014/main" id="{8D4C1A6A-32AF-44BC-B62E-134884235792}"/>
              </a:ext>
            </a:extLst>
          </p:cNvPr>
          <p:cNvPicPr>
            <a:picLocks noChangeAspect="1"/>
          </p:cNvPicPr>
          <p:nvPr/>
        </p:nvPicPr>
        <p:blipFill>
          <a:blip r:embed="rId4"/>
          <a:stretch>
            <a:fillRect/>
          </a:stretch>
        </p:blipFill>
        <p:spPr>
          <a:xfrm>
            <a:off x="1547245" y="3871168"/>
            <a:ext cx="8105834" cy="22812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4266837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4618</TotalTime>
  <Words>1149</Words>
  <Application>Microsoft Office PowerPoint</Application>
  <PresentationFormat>宽屏</PresentationFormat>
  <Paragraphs>144</Paragraphs>
  <Slides>30</Slides>
  <Notes>30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30</vt:i4>
      </vt:variant>
    </vt:vector>
  </HeadingPairs>
  <TitlesOfParts>
    <vt:vector size="37" baseType="lpstr">
      <vt:lpstr>Operator Mono</vt:lpstr>
      <vt:lpstr>等线</vt:lpstr>
      <vt:lpstr>等线 Light</vt:lpstr>
      <vt:lpstr>微软雅黑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lzw</dc:creator>
  <cp:lastModifiedBy>Zhiwei Li</cp:lastModifiedBy>
  <cp:revision>158</cp:revision>
  <dcterms:created xsi:type="dcterms:W3CDTF">2023-05-22T12:51:01Z</dcterms:created>
  <dcterms:modified xsi:type="dcterms:W3CDTF">2023-07-25T06:56:01Z</dcterms:modified>
</cp:coreProperties>
</file>

<file path=docProps/thumbnail.jpeg>
</file>